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6" r:id="rId2"/>
    <p:sldMasterId id="2147483746" r:id="rId3"/>
  </p:sldMasterIdLst>
  <p:notesMasterIdLst>
    <p:notesMasterId r:id="rId62"/>
  </p:notesMasterIdLst>
  <p:sldIdLst>
    <p:sldId id="256" r:id="rId4"/>
    <p:sldId id="2147482839" r:id="rId5"/>
    <p:sldId id="258" r:id="rId6"/>
    <p:sldId id="259" r:id="rId7"/>
    <p:sldId id="260" r:id="rId8"/>
    <p:sldId id="262" r:id="rId9"/>
    <p:sldId id="266" r:id="rId10"/>
    <p:sldId id="263" r:id="rId11"/>
    <p:sldId id="265" r:id="rId12"/>
    <p:sldId id="296" r:id="rId13"/>
    <p:sldId id="297" r:id="rId14"/>
    <p:sldId id="270" r:id="rId15"/>
    <p:sldId id="271" r:id="rId16"/>
    <p:sldId id="2147482848" r:id="rId17"/>
    <p:sldId id="2147481890" r:id="rId18"/>
    <p:sldId id="2147480774" r:id="rId19"/>
    <p:sldId id="2147482842" r:id="rId20"/>
    <p:sldId id="293" r:id="rId21"/>
    <p:sldId id="2147482844" r:id="rId22"/>
    <p:sldId id="2147481906" r:id="rId23"/>
    <p:sldId id="2147482834" r:id="rId24"/>
    <p:sldId id="2147481875" r:id="rId25"/>
    <p:sldId id="2147481886" r:id="rId26"/>
    <p:sldId id="2147481885" r:id="rId27"/>
    <p:sldId id="2147482835" r:id="rId28"/>
    <p:sldId id="273" r:id="rId29"/>
    <p:sldId id="2147481867" r:id="rId30"/>
    <p:sldId id="316" r:id="rId31"/>
    <p:sldId id="323" r:id="rId32"/>
    <p:sldId id="285" r:id="rId33"/>
    <p:sldId id="2147481736" r:id="rId34"/>
    <p:sldId id="2147479553" r:id="rId35"/>
    <p:sldId id="284" r:id="rId36"/>
    <p:sldId id="2147482846" r:id="rId37"/>
    <p:sldId id="287" r:id="rId38"/>
    <p:sldId id="300" r:id="rId39"/>
    <p:sldId id="2147482845" r:id="rId40"/>
    <p:sldId id="310" r:id="rId41"/>
    <p:sldId id="267" r:id="rId42"/>
    <p:sldId id="319" r:id="rId43"/>
    <p:sldId id="321" r:id="rId44"/>
    <p:sldId id="302" r:id="rId45"/>
    <p:sldId id="299" r:id="rId46"/>
    <p:sldId id="304" r:id="rId47"/>
    <p:sldId id="306" r:id="rId48"/>
    <p:sldId id="307" r:id="rId49"/>
    <p:sldId id="309" r:id="rId50"/>
    <p:sldId id="278" r:id="rId51"/>
    <p:sldId id="279" r:id="rId52"/>
    <p:sldId id="2147482847" r:id="rId53"/>
    <p:sldId id="2147479566" r:id="rId54"/>
    <p:sldId id="2147479559" r:id="rId55"/>
    <p:sldId id="2147479569" r:id="rId56"/>
    <p:sldId id="2147481846" r:id="rId57"/>
    <p:sldId id="269" r:id="rId58"/>
    <p:sldId id="2147481909" r:id="rId59"/>
    <p:sldId id="2147482838" r:id="rId60"/>
    <p:sldId id="28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DCE252-CA90-1C4B-B33B-1CC619759563}">
          <p14:sldIdLst>
            <p14:sldId id="256"/>
            <p14:sldId id="2147482839"/>
          </p14:sldIdLst>
        </p14:section>
        <p14:section name="Act 1: Do you need an AI?" id="{0B026826-BDE5-6E4A-AF7E-5CFB78D8C456}">
          <p14:sldIdLst>
            <p14:sldId id="258"/>
            <p14:sldId id="259"/>
            <p14:sldId id="260"/>
            <p14:sldId id="262"/>
          </p14:sldIdLst>
        </p14:section>
        <p14:section name="Act 2: AI is not just LLMs and GPT" id="{60ED46CD-00AB-E841-9C29-BF44CFC1006A}">
          <p14:sldIdLst>
            <p14:sldId id="266"/>
            <p14:sldId id="263"/>
            <p14:sldId id="265"/>
            <p14:sldId id="296"/>
            <p14:sldId id="297"/>
            <p14:sldId id="270"/>
            <p14:sldId id="271"/>
            <p14:sldId id="2147482848"/>
            <p14:sldId id="2147481890"/>
            <p14:sldId id="2147480774"/>
            <p14:sldId id="2147482842"/>
            <p14:sldId id="293"/>
            <p14:sldId id="2147482844"/>
            <p14:sldId id="2147481906"/>
            <p14:sldId id="2147482834"/>
            <p14:sldId id="2147481875"/>
            <p14:sldId id="2147481886"/>
            <p14:sldId id="2147481885"/>
            <p14:sldId id="2147482835"/>
            <p14:sldId id="273"/>
            <p14:sldId id="2147481867"/>
            <p14:sldId id="316"/>
            <p14:sldId id="323"/>
          </p14:sldIdLst>
        </p14:section>
        <p14:section name="Act 3: Building AI Applications in Python" id="{5DBE0858-0F04-9648-BB60-7B06A5F5A09B}">
          <p14:sldIdLst>
            <p14:sldId id="285"/>
            <p14:sldId id="2147481736"/>
            <p14:sldId id="2147479553"/>
            <p14:sldId id="284"/>
          </p14:sldIdLst>
        </p14:section>
        <p14:section name="Act 4: Considerations for Production" id="{A94CA651-A128-E844-8D96-697B3C27A88E}">
          <p14:sldIdLst>
            <p14:sldId id="2147482846"/>
            <p14:sldId id="287"/>
            <p14:sldId id="300"/>
            <p14:sldId id="2147482845"/>
            <p14:sldId id="310"/>
            <p14:sldId id="267"/>
            <p14:sldId id="319"/>
            <p14:sldId id="321"/>
            <p14:sldId id="302"/>
            <p14:sldId id="299"/>
            <p14:sldId id="304"/>
            <p14:sldId id="306"/>
            <p14:sldId id="307"/>
            <p14:sldId id="309"/>
            <p14:sldId id="278"/>
            <p14:sldId id="279"/>
            <p14:sldId id="2147482847"/>
            <p14:sldId id="2147479566"/>
            <p14:sldId id="2147479559"/>
            <p14:sldId id="2147479569"/>
            <p14:sldId id="2147481846"/>
            <p14:sldId id="269"/>
            <p14:sldId id="2147481909"/>
            <p14:sldId id="2147482838"/>
          </p14:sldIdLst>
        </p14:section>
        <p14:section name="Wrap Up" id="{29604660-1705-EB48-AE5D-A6D8ED89A51A}">
          <p14:sldIdLst>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D2C2F6-3799-419F-AC98-001B8301FD20}" v="125" dt="2024-09-10T07:04:59.232"/>
  </p1510:revLst>
</p1510:revInfo>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4"/>
    <p:restoredTop sz="51576" autoAdjust="0"/>
  </p:normalViewPr>
  <p:slideViewPr>
    <p:cSldViewPr snapToGrid="0">
      <p:cViewPr varScale="1">
        <p:scale>
          <a:sx n="33" d="100"/>
          <a:sy n="33" d="100"/>
        </p:scale>
        <p:origin x="2048"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ya Oruganti" userId="654eee44-db76-4e60-b240-e9f7f8483b0f" providerId="ADAL" clId="{9BD2C2F6-3799-419F-AC98-001B8301FD20}"/>
    <pc:docChg chg="undo custSel addSld delSld modSld sldOrd modSection">
      <pc:chgData name="Ramya Oruganti" userId="654eee44-db76-4e60-b240-e9f7f8483b0f" providerId="ADAL" clId="{9BD2C2F6-3799-419F-AC98-001B8301FD20}" dt="2024-09-10T07:09:49.117" v="275" actId="47"/>
      <pc:docMkLst>
        <pc:docMk/>
      </pc:docMkLst>
      <pc:sldChg chg="addSp delSp modSp mod">
        <pc:chgData name="Ramya Oruganti" userId="654eee44-db76-4e60-b240-e9f7f8483b0f" providerId="ADAL" clId="{9BD2C2F6-3799-419F-AC98-001B8301FD20}" dt="2024-09-10T07:05:56.238" v="253" actId="20577"/>
        <pc:sldMkLst>
          <pc:docMk/>
          <pc:sldMk cId="3601822505" sldId="256"/>
        </pc:sldMkLst>
        <pc:spChg chg="add del mod">
          <ac:chgData name="Ramya Oruganti" userId="654eee44-db76-4e60-b240-e9f7f8483b0f" providerId="ADAL" clId="{9BD2C2F6-3799-419F-AC98-001B8301FD20}" dt="2024-09-10T07:05:56.238" v="253" actId="20577"/>
          <ac:spMkLst>
            <pc:docMk/>
            <pc:sldMk cId="3601822505" sldId="256"/>
            <ac:spMk id="10" creationId="{C12350A2-179A-8F97-0C69-08B770594C42}"/>
          </ac:spMkLst>
        </pc:spChg>
      </pc:sldChg>
      <pc:sldChg chg="del modNotesTx">
        <pc:chgData name="Ramya Oruganti" userId="654eee44-db76-4e60-b240-e9f7f8483b0f" providerId="ADAL" clId="{9BD2C2F6-3799-419F-AC98-001B8301FD20}" dt="2024-09-10T07:05:30.143" v="196" actId="47"/>
        <pc:sldMkLst>
          <pc:docMk/>
          <pc:sldMk cId="4033370883" sldId="257"/>
        </pc:sldMkLst>
      </pc:sldChg>
      <pc:sldChg chg="modSp mod">
        <pc:chgData name="Ramya Oruganti" userId="654eee44-db76-4e60-b240-e9f7f8483b0f" providerId="ADAL" clId="{9BD2C2F6-3799-419F-AC98-001B8301FD20}" dt="2024-09-10T07:06:05.104" v="254" actId="20577"/>
        <pc:sldMkLst>
          <pc:docMk/>
          <pc:sldMk cId="3981197559" sldId="258"/>
        </pc:sldMkLst>
        <pc:spChg chg="mod">
          <ac:chgData name="Ramya Oruganti" userId="654eee44-db76-4e60-b240-e9f7f8483b0f" providerId="ADAL" clId="{9BD2C2F6-3799-419F-AC98-001B8301FD20}" dt="2024-09-10T07:06:05.104" v="254" actId="20577"/>
          <ac:spMkLst>
            <pc:docMk/>
            <pc:sldMk cId="3981197559" sldId="258"/>
            <ac:spMk id="4" creationId="{6A5E3CEF-6A22-3E9E-2CBD-68F5BF6123E2}"/>
          </ac:spMkLst>
        </pc:spChg>
      </pc:sldChg>
      <pc:sldChg chg="addSp delSp modSp mod modClrScheme chgLayout modNotesTx">
        <pc:chgData name="Ramya Oruganti" userId="654eee44-db76-4e60-b240-e9f7f8483b0f" providerId="ADAL" clId="{9BD2C2F6-3799-419F-AC98-001B8301FD20}" dt="2024-09-10T07:06:15.739" v="255" actId="6549"/>
        <pc:sldMkLst>
          <pc:docMk/>
          <pc:sldMk cId="2258238789" sldId="262"/>
        </pc:sldMkLst>
        <pc:spChg chg="add del mod">
          <ac:chgData name="Ramya Oruganti" userId="654eee44-db76-4e60-b240-e9f7f8483b0f" providerId="ADAL" clId="{9BD2C2F6-3799-419F-AC98-001B8301FD20}" dt="2024-09-10T07:00:15.196" v="84" actId="478"/>
          <ac:spMkLst>
            <pc:docMk/>
            <pc:sldMk cId="2258238789" sldId="262"/>
            <ac:spMk id="3" creationId="{147411AD-0BB5-F54A-BCEE-C4A69DBA0778}"/>
          </ac:spMkLst>
        </pc:spChg>
        <pc:spChg chg="mod ord">
          <ac:chgData name="Ramya Oruganti" userId="654eee44-db76-4e60-b240-e9f7f8483b0f" providerId="ADAL" clId="{9BD2C2F6-3799-419F-AC98-001B8301FD20}" dt="2024-09-10T07:00:09.315" v="82" actId="700"/>
          <ac:spMkLst>
            <pc:docMk/>
            <pc:sldMk cId="2258238789" sldId="262"/>
            <ac:spMk id="4" creationId="{901EE04C-6DC6-7CE8-47E0-85CF405988B6}"/>
          </ac:spMkLst>
        </pc:spChg>
        <pc:spChg chg="del mod ord">
          <ac:chgData name="Ramya Oruganti" userId="654eee44-db76-4e60-b240-e9f7f8483b0f" providerId="ADAL" clId="{9BD2C2F6-3799-419F-AC98-001B8301FD20}" dt="2024-09-10T07:00:12.322" v="83" actId="478"/>
          <ac:spMkLst>
            <pc:docMk/>
            <pc:sldMk cId="2258238789" sldId="262"/>
            <ac:spMk id="5" creationId="{8C36D1AF-A3E4-64D0-2416-FF8B99362793}"/>
          </ac:spMkLst>
        </pc:spChg>
      </pc:sldChg>
      <pc:sldChg chg="modNotesTx">
        <pc:chgData name="Ramya Oruganti" userId="654eee44-db76-4e60-b240-e9f7f8483b0f" providerId="ADAL" clId="{9BD2C2F6-3799-419F-AC98-001B8301FD20}" dt="2024-09-10T07:07:24.638" v="257" actId="6549"/>
        <pc:sldMkLst>
          <pc:docMk/>
          <pc:sldMk cId="3694037013" sldId="263"/>
        </pc:sldMkLst>
      </pc:sldChg>
      <pc:sldChg chg="modNotesTx">
        <pc:chgData name="Ramya Oruganti" userId="654eee44-db76-4e60-b240-e9f7f8483b0f" providerId="ADAL" clId="{9BD2C2F6-3799-419F-AC98-001B8301FD20}" dt="2024-09-10T07:07:21.206" v="256" actId="6549"/>
        <pc:sldMkLst>
          <pc:docMk/>
          <pc:sldMk cId="3305579524" sldId="266"/>
        </pc:sldMkLst>
      </pc:sldChg>
      <pc:sldChg chg="addSp modSp mod modClrScheme chgLayout">
        <pc:chgData name="Ramya Oruganti" userId="654eee44-db76-4e60-b240-e9f7f8483b0f" providerId="ADAL" clId="{9BD2C2F6-3799-419F-AC98-001B8301FD20}" dt="2024-09-10T07:00:42.728" v="86" actId="207"/>
        <pc:sldMkLst>
          <pc:docMk/>
          <pc:sldMk cId="3858907062" sldId="267"/>
        </pc:sldMkLst>
        <pc:spChg chg="mod">
          <ac:chgData name="Ramya Oruganti" userId="654eee44-db76-4e60-b240-e9f7f8483b0f" providerId="ADAL" clId="{9BD2C2F6-3799-419F-AC98-001B8301FD20}" dt="2024-09-10T07:00:42.728" v="86" actId="207"/>
          <ac:spMkLst>
            <pc:docMk/>
            <pc:sldMk cId="3858907062" sldId="267"/>
            <ac:spMk id="2" creationId="{70223C10-290A-05E8-87AC-4BC7A6A5D211}"/>
          </ac:spMkLst>
        </pc:spChg>
        <pc:spChg chg="add mod ord">
          <ac:chgData name="Ramya Oruganti" userId="654eee44-db76-4e60-b240-e9f7f8483b0f" providerId="ADAL" clId="{9BD2C2F6-3799-419F-AC98-001B8301FD20}" dt="2024-09-10T07:00:33.166" v="85" actId="700"/>
          <ac:spMkLst>
            <pc:docMk/>
            <pc:sldMk cId="3858907062" sldId="267"/>
            <ac:spMk id="3" creationId="{86BC4972-00CF-0A76-33ED-2042257CA662}"/>
          </ac:spMkLst>
        </pc:spChg>
      </pc:sldChg>
      <pc:sldChg chg="modNotesTx">
        <pc:chgData name="Ramya Oruganti" userId="654eee44-db76-4e60-b240-e9f7f8483b0f" providerId="ADAL" clId="{9BD2C2F6-3799-419F-AC98-001B8301FD20}" dt="2024-09-10T07:07:32.473" v="258" actId="6549"/>
        <pc:sldMkLst>
          <pc:docMk/>
          <pc:sldMk cId="2185665611" sldId="271"/>
        </pc:sldMkLst>
      </pc:sldChg>
      <pc:sldChg chg="modNotesTx">
        <pc:chgData name="Ramya Oruganti" userId="654eee44-db76-4e60-b240-e9f7f8483b0f" providerId="ADAL" clId="{9BD2C2F6-3799-419F-AC98-001B8301FD20}" dt="2024-09-10T07:09:30.021" v="274" actId="6549"/>
        <pc:sldMkLst>
          <pc:docMk/>
          <pc:sldMk cId="4286065328" sldId="278"/>
        </pc:sldMkLst>
      </pc:sldChg>
      <pc:sldChg chg="modNotesTx">
        <pc:chgData name="Ramya Oruganti" userId="654eee44-db76-4e60-b240-e9f7f8483b0f" providerId="ADAL" clId="{9BD2C2F6-3799-419F-AC98-001B8301FD20}" dt="2024-09-10T07:08:57.833" v="271" actId="6549"/>
        <pc:sldMkLst>
          <pc:docMk/>
          <pc:sldMk cId="3399136097" sldId="287"/>
        </pc:sldMkLst>
      </pc:sldChg>
      <pc:sldChg chg="del">
        <pc:chgData name="Ramya Oruganti" userId="654eee44-db76-4e60-b240-e9f7f8483b0f" providerId="ADAL" clId="{9BD2C2F6-3799-419F-AC98-001B8301FD20}" dt="2024-09-10T07:09:49.117" v="275" actId="47"/>
        <pc:sldMkLst>
          <pc:docMk/>
          <pc:sldMk cId="3875731247" sldId="298"/>
        </pc:sldMkLst>
      </pc:sldChg>
      <pc:sldChg chg="modNotesTx">
        <pc:chgData name="Ramya Oruganti" userId="654eee44-db76-4e60-b240-e9f7f8483b0f" providerId="ADAL" clId="{9BD2C2F6-3799-419F-AC98-001B8301FD20}" dt="2024-09-10T07:09:05.285" v="272" actId="6549"/>
        <pc:sldMkLst>
          <pc:docMk/>
          <pc:sldMk cId="2794806717" sldId="300"/>
        </pc:sldMkLst>
      </pc:sldChg>
      <pc:sldChg chg="modSp mod">
        <pc:chgData name="Ramya Oruganti" userId="654eee44-db76-4e60-b240-e9f7f8483b0f" providerId="ADAL" clId="{9BD2C2F6-3799-419F-AC98-001B8301FD20}" dt="2024-09-10T07:03:02.978" v="174" actId="20577"/>
        <pc:sldMkLst>
          <pc:docMk/>
          <pc:sldMk cId="292482736" sldId="302"/>
        </pc:sldMkLst>
        <pc:spChg chg="mod">
          <ac:chgData name="Ramya Oruganti" userId="654eee44-db76-4e60-b240-e9f7f8483b0f" providerId="ADAL" clId="{9BD2C2F6-3799-419F-AC98-001B8301FD20}" dt="2024-09-10T07:03:02.978" v="174" actId="20577"/>
          <ac:spMkLst>
            <pc:docMk/>
            <pc:sldMk cId="292482736" sldId="302"/>
            <ac:spMk id="2" creationId="{70223C10-290A-05E8-87AC-4BC7A6A5D211}"/>
          </ac:spMkLst>
        </pc:spChg>
      </pc:sldChg>
      <pc:sldChg chg="modNotesTx">
        <pc:chgData name="Ramya Oruganti" userId="654eee44-db76-4e60-b240-e9f7f8483b0f" providerId="ADAL" clId="{9BD2C2F6-3799-419F-AC98-001B8301FD20}" dt="2024-09-10T07:07:44.274" v="260" actId="6549"/>
        <pc:sldMkLst>
          <pc:docMk/>
          <pc:sldMk cId="405538371" sldId="2147480774"/>
        </pc:sldMkLst>
      </pc:sldChg>
      <pc:sldChg chg="modNotesTx">
        <pc:chgData name="Ramya Oruganti" userId="654eee44-db76-4e60-b240-e9f7f8483b0f" providerId="ADAL" clId="{9BD2C2F6-3799-419F-AC98-001B8301FD20}" dt="2024-09-10T07:08:36.887" v="270" actId="6549"/>
        <pc:sldMkLst>
          <pc:docMk/>
          <pc:sldMk cId="1777086054" sldId="2147481736"/>
        </pc:sldMkLst>
      </pc:sldChg>
      <pc:sldChg chg="ord">
        <pc:chgData name="Ramya Oruganti" userId="654eee44-db76-4e60-b240-e9f7f8483b0f" providerId="ADAL" clId="{9BD2C2F6-3799-419F-AC98-001B8301FD20}" dt="2024-09-10T06:53:38.864" v="14"/>
        <pc:sldMkLst>
          <pc:docMk/>
          <pc:sldMk cId="1600703429" sldId="2147481846"/>
        </pc:sldMkLst>
      </pc:sldChg>
      <pc:sldChg chg="modNotesTx">
        <pc:chgData name="Ramya Oruganti" userId="654eee44-db76-4e60-b240-e9f7f8483b0f" providerId="ADAL" clId="{9BD2C2F6-3799-419F-AC98-001B8301FD20}" dt="2024-09-10T07:08:25.209" v="269" actId="6549"/>
        <pc:sldMkLst>
          <pc:docMk/>
          <pc:sldMk cId="744665563" sldId="2147481867"/>
        </pc:sldMkLst>
      </pc:sldChg>
      <pc:sldChg chg="modNotesTx">
        <pc:chgData name="Ramya Oruganti" userId="654eee44-db76-4e60-b240-e9f7f8483b0f" providerId="ADAL" clId="{9BD2C2F6-3799-419F-AC98-001B8301FD20}" dt="2024-09-10T07:08:10.035" v="265" actId="6549"/>
        <pc:sldMkLst>
          <pc:docMk/>
          <pc:sldMk cId="2451598522" sldId="2147481875"/>
        </pc:sldMkLst>
      </pc:sldChg>
      <pc:sldChg chg="modNotesTx">
        <pc:chgData name="Ramya Oruganti" userId="654eee44-db76-4e60-b240-e9f7f8483b0f" providerId="ADAL" clId="{9BD2C2F6-3799-419F-AC98-001B8301FD20}" dt="2024-09-10T07:08:16.860" v="267" actId="6549"/>
        <pc:sldMkLst>
          <pc:docMk/>
          <pc:sldMk cId="2037279041" sldId="2147481885"/>
        </pc:sldMkLst>
      </pc:sldChg>
      <pc:sldChg chg="modNotesTx">
        <pc:chgData name="Ramya Oruganti" userId="654eee44-db76-4e60-b240-e9f7f8483b0f" providerId="ADAL" clId="{9BD2C2F6-3799-419F-AC98-001B8301FD20}" dt="2024-09-10T07:08:13.600" v="266" actId="6549"/>
        <pc:sldMkLst>
          <pc:docMk/>
          <pc:sldMk cId="2171624846" sldId="2147481886"/>
        </pc:sldMkLst>
      </pc:sldChg>
      <pc:sldChg chg="modNotesTx">
        <pc:chgData name="Ramya Oruganti" userId="654eee44-db76-4e60-b240-e9f7f8483b0f" providerId="ADAL" clId="{9BD2C2F6-3799-419F-AC98-001B8301FD20}" dt="2024-09-10T07:07:59.376" v="263" actId="6549"/>
        <pc:sldMkLst>
          <pc:docMk/>
          <pc:sldMk cId="3165669034" sldId="2147481906"/>
        </pc:sldMkLst>
      </pc:sldChg>
      <pc:sldChg chg="modNotesTx">
        <pc:chgData name="Ramya Oruganti" userId="654eee44-db76-4e60-b240-e9f7f8483b0f" providerId="ADAL" clId="{9BD2C2F6-3799-419F-AC98-001B8301FD20}" dt="2024-09-10T07:08:05.771" v="264" actId="6549"/>
        <pc:sldMkLst>
          <pc:docMk/>
          <pc:sldMk cId="1356525511" sldId="2147482834"/>
        </pc:sldMkLst>
      </pc:sldChg>
      <pc:sldChg chg="modNotesTx">
        <pc:chgData name="Ramya Oruganti" userId="654eee44-db76-4e60-b240-e9f7f8483b0f" providerId="ADAL" clId="{9BD2C2F6-3799-419F-AC98-001B8301FD20}" dt="2024-09-10T07:08:19.959" v="268" actId="6549"/>
        <pc:sldMkLst>
          <pc:docMk/>
          <pc:sldMk cId="46361701" sldId="2147482835"/>
        </pc:sldMkLst>
      </pc:sldChg>
      <pc:sldChg chg="addSp delSp modSp add mod delAnim modAnim modNotesTx">
        <pc:chgData name="Ramya Oruganti" userId="654eee44-db76-4e60-b240-e9f7f8483b0f" providerId="ADAL" clId="{9BD2C2F6-3799-419F-AC98-001B8301FD20}" dt="2024-09-10T07:05:19.504" v="195" actId="14100"/>
        <pc:sldMkLst>
          <pc:docMk/>
          <pc:sldMk cId="1061143574" sldId="2147482839"/>
        </pc:sldMkLst>
        <pc:spChg chg="mod topLvl">
          <ac:chgData name="Ramya Oruganti" userId="654eee44-db76-4e60-b240-e9f7f8483b0f" providerId="ADAL" clId="{9BD2C2F6-3799-419F-AC98-001B8301FD20}" dt="2024-09-10T07:03:39.526" v="177" actId="165"/>
          <ac:spMkLst>
            <pc:docMk/>
            <pc:sldMk cId="1061143574" sldId="2147482839"/>
            <ac:spMk id="5" creationId="{B519101B-9C3F-1CB8-69E1-BBF14A38EBC3}"/>
          </ac:spMkLst>
        </pc:spChg>
        <pc:spChg chg="mod topLvl">
          <ac:chgData name="Ramya Oruganti" userId="654eee44-db76-4e60-b240-e9f7f8483b0f" providerId="ADAL" clId="{9BD2C2F6-3799-419F-AC98-001B8301FD20}" dt="2024-09-10T07:03:39.526" v="177" actId="165"/>
          <ac:spMkLst>
            <pc:docMk/>
            <pc:sldMk cId="1061143574" sldId="2147482839"/>
            <ac:spMk id="6" creationId="{C7130AE8-620E-AAAC-CF0A-D95FC048BC80}"/>
          </ac:spMkLst>
        </pc:spChg>
        <pc:spChg chg="mod topLvl">
          <ac:chgData name="Ramya Oruganti" userId="654eee44-db76-4e60-b240-e9f7f8483b0f" providerId="ADAL" clId="{9BD2C2F6-3799-419F-AC98-001B8301FD20}" dt="2024-09-10T07:03:39.526" v="177" actId="165"/>
          <ac:spMkLst>
            <pc:docMk/>
            <pc:sldMk cId="1061143574" sldId="2147482839"/>
            <ac:spMk id="7" creationId="{089E4399-08E5-7CF6-8A2A-EBEFA4365D8D}"/>
          </ac:spMkLst>
        </pc:spChg>
        <pc:spChg chg="mod topLvl">
          <ac:chgData name="Ramya Oruganti" userId="654eee44-db76-4e60-b240-e9f7f8483b0f" providerId="ADAL" clId="{9BD2C2F6-3799-419F-AC98-001B8301FD20}" dt="2024-09-10T07:05:19.504" v="195" actId="14100"/>
          <ac:spMkLst>
            <pc:docMk/>
            <pc:sldMk cId="1061143574" sldId="2147482839"/>
            <ac:spMk id="8" creationId="{97220C63-CCB3-13D0-EA35-29873FC706C7}"/>
          </ac:spMkLst>
        </pc:spChg>
        <pc:spChg chg="mod topLvl">
          <ac:chgData name="Ramya Oruganti" userId="654eee44-db76-4e60-b240-e9f7f8483b0f" providerId="ADAL" clId="{9BD2C2F6-3799-419F-AC98-001B8301FD20}" dt="2024-09-10T07:04:16.925" v="183" actId="1076"/>
          <ac:spMkLst>
            <pc:docMk/>
            <pc:sldMk cId="1061143574" sldId="2147482839"/>
            <ac:spMk id="9" creationId="{655B8799-7202-E33F-90D0-82A51FE23A43}"/>
          </ac:spMkLst>
        </pc:spChg>
        <pc:spChg chg="del mod topLvl">
          <ac:chgData name="Ramya Oruganti" userId="654eee44-db76-4e60-b240-e9f7f8483b0f" providerId="ADAL" clId="{9BD2C2F6-3799-419F-AC98-001B8301FD20}" dt="2024-09-10T07:04:05.293" v="180" actId="21"/>
          <ac:spMkLst>
            <pc:docMk/>
            <pc:sldMk cId="1061143574" sldId="2147482839"/>
            <ac:spMk id="10" creationId="{2A8F2B8D-47F5-F7FC-342D-48B5BB1162C4}"/>
          </ac:spMkLst>
        </pc:spChg>
        <pc:spChg chg="mod">
          <ac:chgData name="Ramya Oruganti" userId="654eee44-db76-4e60-b240-e9f7f8483b0f" providerId="ADAL" clId="{9BD2C2F6-3799-419F-AC98-001B8301FD20}" dt="2024-09-10T06:54:45.036" v="24" actId="1076"/>
          <ac:spMkLst>
            <pc:docMk/>
            <pc:sldMk cId="1061143574" sldId="2147482839"/>
            <ac:spMk id="13" creationId="{C0881685-20CC-7C8B-1764-DAB850D122B6}"/>
          </ac:spMkLst>
        </pc:spChg>
        <pc:spChg chg="mod">
          <ac:chgData name="Ramya Oruganti" userId="654eee44-db76-4e60-b240-e9f7f8483b0f" providerId="ADAL" clId="{9BD2C2F6-3799-419F-AC98-001B8301FD20}" dt="2024-09-10T07:04:41.088" v="187" actId="1076"/>
          <ac:spMkLst>
            <pc:docMk/>
            <pc:sldMk cId="1061143574" sldId="2147482839"/>
            <ac:spMk id="14" creationId="{B12EBEF7-2E79-C49B-3948-955DB109B71A}"/>
          </ac:spMkLst>
        </pc:spChg>
        <pc:spChg chg="mod">
          <ac:chgData name="Ramya Oruganti" userId="654eee44-db76-4e60-b240-e9f7f8483b0f" providerId="ADAL" clId="{9BD2C2F6-3799-419F-AC98-001B8301FD20}" dt="2024-09-10T07:04:59.231" v="193" actId="20577"/>
          <ac:spMkLst>
            <pc:docMk/>
            <pc:sldMk cId="1061143574" sldId="2147482839"/>
            <ac:spMk id="15" creationId="{2749E8D0-358F-654F-8B44-0CFFDBF20167}"/>
          </ac:spMkLst>
        </pc:spChg>
        <pc:spChg chg="mod">
          <ac:chgData name="Ramya Oruganti" userId="654eee44-db76-4e60-b240-e9f7f8483b0f" providerId="ADAL" clId="{9BD2C2F6-3799-419F-AC98-001B8301FD20}" dt="2024-09-10T07:04:49.842" v="189" actId="1076"/>
          <ac:spMkLst>
            <pc:docMk/>
            <pc:sldMk cId="1061143574" sldId="2147482839"/>
            <ac:spMk id="16" creationId="{E75880E0-A45F-E9E4-B781-1D401F5FB918}"/>
          </ac:spMkLst>
        </pc:spChg>
        <pc:spChg chg="mod">
          <ac:chgData name="Ramya Oruganti" userId="654eee44-db76-4e60-b240-e9f7f8483b0f" providerId="ADAL" clId="{9BD2C2F6-3799-419F-AC98-001B8301FD20}" dt="2024-09-10T07:04:36.554" v="186" actId="1076"/>
          <ac:spMkLst>
            <pc:docMk/>
            <pc:sldMk cId="1061143574" sldId="2147482839"/>
            <ac:spMk id="17" creationId="{905BD0CB-EAD8-97B6-F3B9-D6C94751ACE6}"/>
          </ac:spMkLst>
        </pc:spChg>
        <pc:spChg chg="del mod">
          <ac:chgData name="Ramya Oruganti" userId="654eee44-db76-4e60-b240-e9f7f8483b0f" providerId="ADAL" clId="{9BD2C2F6-3799-419F-AC98-001B8301FD20}" dt="2024-09-10T07:00:01.568" v="81" actId="478"/>
          <ac:spMkLst>
            <pc:docMk/>
            <pc:sldMk cId="1061143574" sldId="2147482839"/>
            <ac:spMk id="18" creationId="{71C3440D-505F-0E4A-21A9-5D2A1F696C38}"/>
          </ac:spMkLst>
        </pc:spChg>
        <pc:grpChg chg="add del mod">
          <ac:chgData name="Ramya Oruganti" userId="654eee44-db76-4e60-b240-e9f7f8483b0f" providerId="ADAL" clId="{9BD2C2F6-3799-419F-AC98-001B8301FD20}" dt="2024-09-10T07:04:12.277" v="182" actId="1076"/>
          <ac:grpSpMkLst>
            <pc:docMk/>
            <pc:sldMk cId="1061143574" sldId="2147482839"/>
            <ac:grpSpMk id="11" creationId="{D72FA855-6095-094D-279B-BCEDE54E6659}"/>
          </ac:grpSpMkLst>
        </pc:grpChg>
      </pc:sldChg>
      <pc:sldChg chg="modNotesTx">
        <pc:chgData name="Ramya Oruganti" userId="654eee44-db76-4e60-b240-e9f7f8483b0f" providerId="ADAL" clId="{9BD2C2F6-3799-419F-AC98-001B8301FD20}" dt="2024-09-10T07:07:48.036" v="261" actId="6549"/>
        <pc:sldMkLst>
          <pc:docMk/>
          <pc:sldMk cId="3741347828" sldId="2147482842"/>
        </pc:sldMkLst>
      </pc:sldChg>
      <pc:sldChg chg="modNotesTx">
        <pc:chgData name="Ramya Oruganti" userId="654eee44-db76-4e60-b240-e9f7f8483b0f" providerId="ADAL" clId="{9BD2C2F6-3799-419F-AC98-001B8301FD20}" dt="2024-09-10T07:07:54.283" v="262" actId="6549"/>
        <pc:sldMkLst>
          <pc:docMk/>
          <pc:sldMk cId="2635653634" sldId="2147482844"/>
        </pc:sldMkLst>
      </pc:sldChg>
      <pc:sldChg chg="modNotesTx">
        <pc:chgData name="Ramya Oruganti" userId="654eee44-db76-4e60-b240-e9f7f8483b0f" providerId="ADAL" clId="{9BD2C2F6-3799-419F-AC98-001B8301FD20}" dt="2024-09-10T07:09:07.953" v="273" actId="6549"/>
        <pc:sldMkLst>
          <pc:docMk/>
          <pc:sldMk cId="2743424923" sldId="2147482845"/>
        </pc:sldMkLst>
      </pc:sldChg>
      <pc:sldChg chg="modNotesTx">
        <pc:chgData name="Ramya Oruganti" userId="654eee44-db76-4e60-b240-e9f7f8483b0f" providerId="ADAL" clId="{9BD2C2F6-3799-419F-AC98-001B8301FD20}" dt="2024-09-10T07:07:38.422" v="259" actId="6549"/>
        <pc:sldMkLst>
          <pc:docMk/>
          <pc:sldMk cId="1999529578" sldId="214748284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31750" cap="rnd">
              <a:solidFill>
                <a:schemeClr val="accent3"/>
              </a:solidFill>
              <a:round/>
            </a:ln>
            <a:effectLst/>
          </c:spPr>
          <c:marker>
            <c:symbol val="circle"/>
            <c:size val="5"/>
            <c:spPr>
              <a:solidFill>
                <a:schemeClr val="accent3"/>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31750" cap="rnd">
              <a:solidFill>
                <a:schemeClr val="accent5"/>
              </a:solidFill>
              <a:round/>
            </a:ln>
            <a:effectLst/>
          </c:spPr>
          <c:marker>
            <c:symbol val="circle"/>
            <c:size val="5"/>
            <c:spPr>
              <a:solidFill>
                <a:schemeClr val="accent5"/>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317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317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FF098-044D-BC41-81F6-B2374C7D5EC3}"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70EEC-715B-2744-AE42-AA068CE00492}" type="slidenum">
              <a:rPr lang="en-US" smtClean="0"/>
              <a:t>‹#›</a:t>
            </a:fld>
            <a:endParaRPr lang="en-US"/>
          </a:p>
        </p:txBody>
      </p:sp>
    </p:spTree>
    <p:extLst>
      <p:ext uri="{BB962C8B-B14F-4D97-AF65-F5344CB8AC3E}">
        <p14:creationId xmlns:p14="http://schemas.microsoft.com/office/powerpoint/2010/main" val="546753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734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9/9/2024 10:51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&lt;&lt;show the demo sample with RAG in action&gt;</a:t>
            </a:r>
          </a:p>
        </p:txBody>
      </p:sp>
      <p:sp>
        <p:nvSpPr>
          <p:cNvPr id="4" name="Slide Number Placeholder 3"/>
          <p:cNvSpPr>
            <a:spLocks noGrp="1"/>
          </p:cNvSpPr>
          <p:nvPr>
            <p:ph type="sldNum" sz="quarter" idx="5"/>
          </p:nvPr>
        </p:nvSpPr>
        <p:spPr/>
        <p:txBody>
          <a:bodyPr/>
          <a:lstStyle/>
          <a:p>
            <a:fld id="{72670EEC-715B-2744-AE42-AA068CE00492}" type="slidenum">
              <a:rPr lang="en-US" smtClean="0"/>
              <a:t>18</a:t>
            </a:fld>
            <a:endParaRPr lang="en-US"/>
          </a:p>
        </p:txBody>
      </p:sp>
    </p:spTree>
    <p:extLst>
      <p:ext uri="{BB962C8B-B14F-4D97-AF65-F5344CB8AC3E}">
        <p14:creationId xmlns:p14="http://schemas.microsoft.com/office/powerpoint/2010/main" val="3585192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19</a:t>
            </a:fld>
            <a:endParaRPr lang="en-US"/>
          </a:p>
        </p:txBody>
      </p:sp>
    </p:spTree>
    <p:extLst>
      <p:ext uri="{BB962C8B-B14F-4D97-AF65-F5344CB8AC3E}">
        <p14:creationId xmlns:p14="http://schemas.microsoft.com/office/powerpoint/2010/main" val="398567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945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pPr algn="l" latinLnBrk="0"/>
            <a:endParaRPr lang="en-US" dirty="0"/>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93BEC-85D1-44E1-F608-CFC12210C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EA79A8-830A-739C-F910-94AE58282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D91445-AD52-4FB2-6FB6-E8696C545034}"/>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814BE05-80A6-81C2-2424-D8CA9C3B1C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E78911A-442D-8CB1-CFE7-CA855739B3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B04D359-8582-C36B-3418-5A7091CE1426}"/>
              </a:ext>
            </a:extLst>
          </p:cNvPr>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a:extLst>
              <a:ext uri="{FF2B5EF4-FFF2-40B4-BE49-F238E27FC236}">
                <a16:creationId xmlns:a16="http://schemas.microsoft.com/office/drawing/2014/main" id="{B8E822A3-BA57-8FCC-2BA6-C344548E79CE}"/>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1724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6</a:t>
            </a:fld>
            <a:endParaRPr lang="en-US"/>
          </a:p>
        </p:txBody>
      </p:sp>
    </p:spTree>
    <p:extLst>
      <p:ext uri="{BB962C8B-B14F-4D97-AF65-F5344CB8AC3E}">
        <p14:creationId xmlns:p14="http://schemas.microsoft.com/office/powerpoint/2010/main" val="744696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Generating the embedding column</a:t>
            </a:r>
          </a:p>
        </p:txBody>
      </p:sp>
      <p:sp>
        <p:nvSpPr>
          <p:cNvPr id="4" name="Slide Number Placeholder 3"/>
          <p:cNvSpPr>
            <a:spLocks noGrp="1"/>
          </p:cNvSpPr>
          <p:nvPr>
            <p:ph type="sldNum" sz="quarter" idx="5"/>
          </p:nvPr>
        </p:nvSpPr>
        <p:spPr/>
        <p:txBody>
          <a:bodyPr/>
          <a:lstStyle/>
          <a:p>
            <a:fld id="{9A859BAB-C71C-5948-B622-39FF4D2AFBDC}" type="slidenum">
              <a:rPr lang="en-US" smtClean="0"/>
              <a:t>28</a:t>
            </a:fld>
            <a:endParaRPr lang="en-US"/>
          </a:p>
        </p:txBody>
      </p:sp>
    </p:spTree>
    <p:extLst>
      <p:ext uri="{BB962C8B-B14F-4D97-AF65-F5344CB8AC3E}">
        <p14:creationId xmlns:p14="http://schemas.microsoft.com/office/powerpoint/2010/main" val="243238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None/>
            </a:pPr>
            <a:endParaRPr lang="en-US"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639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10:51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660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the trainer will show the application and walk through the different stages to get it working.</a:t>
            </a:r>
          </a:p>
          <a:p>
            <a:endParaRPr lang="en-US" dirty="0"/>
          </a:p>
          <a:p>
            <a:pPr rtl="0">
              <a:buFont typeface="Arial" panose="020B0604020202020204" pitchFamily="34" charset="0"/>
              <a:buChar char="•"/>
            </a:pPr>
            <a:r>
              <a:rPr lang="en-AU" dirty="0"/>
              <a:t>Setting up a storage container</a:t>
            </a:r>
          </a:p>
          <a:p>
            <a:pPr rtl="0">
              <a:buFont typeface="Arial" panose="020B0604020202020204" pitchFamily="34" charset="0"/>
              <a:buChar char="•"/>
            </a:pPr>
            <a:r>
              <a:rPr lang="en-AU" dirty="0"/>
              <a:t>Configuring a serverless function in Python to run whenever pictures are added to the storage container</a:t>
            </a:r>
          </a:p>
          <a:p>
            <a:pPr rtl="0">
              <a:buFont typeface="Arial" panose="020B0604020202020204" pitchFamily="34" charset="0"/>
              <a:buChar char="•"/>
            </a:pPr>
            <a:r>
              <a:rPr lang="en-AU" dirty="0"/>
              <a:t>Converting an image into an embedding</a:t>
            </a:r>
          </a:p>
          <a:p>
            <a:pPr rtl="0">
              <a:buFont typeface="Arial" panose="020B0604020202020204" pitchFamily="34" charset="0"/>
              <a:buChar char="•"/>
            </a:pPr>
            <a:r>
              <a:rPr lang="en-AU" dirty="0"/>
              <a:t>Setting up a vector database</a:t>
            </a:r>
          </a:p>
          <a:p>
            <a:pPr rtl="0">
              <a:buFont typeface="Arial" panose="020B0604020202020204" pitchFamily="34" charset="0"/>
              <a:buChar char="•"/>
            </a:pPr>
            <a:r>
              <a:rPr lang="en-AU" dirty="0"/>
              <a:t>Storing embeddings in a vector database</a:t>
            </a:r>
          </a:p>
          <a:p>
            <a:pPr rtl="0">
              <a:buFont typeface="Arial" panose="020B0604020202020204" pitchFamily="34" charset="0"/>
              <a:buChar char="•"/>
            </a:pPr>
            <a:r>
              <a:rPr lang="en-AU" dirty="0"/>
              <a:t>Creating search queries and similarity functions</a:t>
            </a:r>
          </a:p>
          <a:p>
            <a:pPr rtl="0">
              <a:buFont typeface="Arial" panose="020B0604020202020204" pitchFamily="34" charset="0"/>
              <a:buChar char="•"/>
            </a:pPr>
            <a:r>
              <a:rPr lang="en-AU" dirty="0"/>
              <a:t>Improving our search page</a:t>
            </a:r>
          </a:p>
          <a:p>
            <a:pPr rtl="0">
              <a:buFont typeface="Arial" panose="020B0604020202020204" pitchFamily="34" charset="0"/>
              <a:buChar char="•"/>
            </a:pPr>
            <a:r>
              <a:rPr lang="en-AU" dirty="0"/>
              <a:t>Adding a user-provided image upload to the site</a:t>
            </a:r>
          </a:p>
          <a:p>
            <a:pPr rtl="0">
              <a:buFont typeface="Arial" panose="020B0604020202020204" pitchFamily="34" charset="0"/>
              <a:buChar char="•"/>
            </a:pPr>
            <a:r>
              <a:rPr lang="en-AU" dirty="0"/>
              <a:t>Doing text-image and image-text relevance queries</a:t>
            </a:r>
          </a:p>
          <a:p>
            <a:pPr rtl="0">
              <a:buFont typeface="Arial" panose="020B0604020202020204" pitchFamily="34" charset="0"/>
              <a:buChar char="•"/>
            </a:pPr>
            <a:r>
              <a:rPr lang="en-AU" dirty="0"/>
              <a:t>Filtering data in queries</a:t>
            </a:r>
          </a:p>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33</a:t>
            </a:fld>
            <a:endParaRPr lang="en-US"/>
          </a:p>
        </p:txBody>
      </p:sp>
    </p:spTree>
    <p:extLst>
      <p:ext uri="{BB962C8B-B14F-4D97-AF65-F5344CB8AC3E}">
        <p14:creationId xmlns:p14="http://schemas.microsoft.com/office/powerpoint/2010/main" val="4128278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35</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36</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38</a:t>
            </a:fld>
            <a:endParaRPr lang="en-US"/>
          </a:p>
        </p:txBody>
      </p:sp>
    </p:spTree>
    <p:extLst>
      <p:ext uri="{BB962C8B-B14F-4D97-AF65-F5344CB8AC3E}">
        <p14:creationId xmlns:p14="http://schemas.microsoft.com/office/powerpoint/2010/main" val="12076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39</a:t>
            </a:fld>
            <a:endParaRPr lang="en-US"/>
          </a:p>
        </p:txBody>
      </p:sp>
    </p:spTree>
    <p:extLst>
      <p:ext uri="{BB962C8B-B14F-4D97-AF65-F5344CB8AC3E}">
        <p14:creationId xmlns:p14="http://schemas.microsoft.com/office/powerpoint/2010/main" val="3008521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40</a:t>
            </a:fld>
            <a:endParaRPr lang="en-US"/>
          </a:p>
        </p:txBody>
      </p:sp>
    </p:spTree>
    <p:extLst>
      <p:ext uri="{BB962C8B-B14F-4D97-AF65-F5344CB8AC3E}">
        <p14:creationId xmlns:p14="http://schemas.microsoft.com/office/powerpoint/2010/main" val="3277843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7</a:t>
            </a:fld>
            <a:endParaRPr lang="en-US"/>
          </a:p>
        </p:txBody>
      </p:sp>
    </p:spTree>
    <p:extLst>
      <p:ext uri="{BB962C8B-B14F-4D97-AF65-F5344CB8AC3E}">
        <p14:creationId xmlns:p14="http://schemas.microsoft.com/office/powerpoint/2010/main" val="3670718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41</a:t>
            </a:fld>
            <a:endParaRPr lang="en-US"/>
          </a:p>
        </p:txBody>
      </p:sp>
    </p:spTree>
    <p:extLst>
      <p:ext uri="{BB962C8B-B14F-4D97-AF65-F5344CB8AC3E}">
        <p14:creationId xmlns:p14="http://schemas.microsoft.com/office/powerpoint/2010/main" val="2868230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42</a:t>
            </a:fld>
            <a:endParaRPr lang="en-US"/>
          </a:p>
        </p:txBody>
      </p:sp>
    </p:spTree>
    <p:extLst>
      <p:ext uri="{BB962C8B-B14F-4D97-AF65-F5344CB8AC3E}">
        <p14:creationId xmlns:p14="http://schemas.microsoft.com/office/powerpoint/2010/main" val="3354356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43</a:t>
            </a:fld>
            <a:endParaRPr lang="en-US"/>
          </a:p>
        </p:txBody>
      </p:sp>
    </p:spTree>
    <p:extLst>
      <p:ext uri="{BB962C8B-B14F-4D97-AF65-F5344CB8AC3E}">
        <p14:creationId xmlns:p14="http://schemas.microsoft.com/office/powerpoint/2010/main" val="14515594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44</a:t>
            </a:fld>
            <a:endParaRPr lang="en-US"/>
          </a:p>
        </p:txBody>
      </p:sp>
    </p:spTree>
    <p:extLst>
      <p:ext uri="{BB962C8B-B14F-4D97-AF65-F5344CB8AC3E}">
        <p14:creationId xmlns:p14="http://schemas.microsoft.com/office/powerpoint/2010/main" val="6899762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45</a:t>
            </a:fld>
            <a:endParaRPr lang="en-US"/>
          </a:p>
        </p:txBody>
      </p:sp>
    </p:spTree>
    <p:extLst>
      <p:ext uri="{BB962C8B-B14F-4D97-AF65-F5344CB8AC3E}">
        <p14:creationId xmlns:p14="http://schemas.microsoft.com/office/powerpoint/2010/main" val="1806663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46</a:t>
            </a:fld>
            <a:endParaRPr lang="en-US"/>
          </a:p>
        </p:txBody>
      </p:sp>
    </p:spTree>
    <p:extLst>
      <p:ext uri="{BB962C8B-B14F-4D97-AF65-F5344CB8AC3E}">
        <p14:creationId xmlns:p14="http://schemas.microsoft.com/office/powerpoint/2010/main" val="1588481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47</a:t>
            </a:fld>
            <a:endParaRPr lang="en-US"/>
          </a:p>
        </p:txBody>
      </p:sp>
    </p:spTree>
    <p:extLst>
      <p:ext uri="{BB962C8B-B14F-4D97-AF65-F5344CB8AC3E}">
        <p14:creationId xmlns:p14="http://schemas.microsoft.com/office/powerpoint/2010/main" val="3114654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48</a:t>
            </a:fld>
            <a:endParaRPr lang="en-US"/>
          </a:p>
        </p:txBody>
      </p:sp>
    </p:spTree>
    <p:extLst>
      <p:ext uri="{BB962C8B-B14F-4D97-AF65-F5344CB8AC3E}">
        <p14:creationId xmlns:p14="http://schemas.microsoft.com/office/powerpoint/2010/main" val="2451881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610301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4171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670EEC-715B-2744-AE42-AA068CE00492}" type="slidenum">
              <a:rPr lang="en-US" smtClean="0"/>
              <a:t>8</a:t>
            </a:fld>
            <a:endParaRPr lang="en-US"/>
          </a:p>
        </p:txBody>
      </p:sp>
    </p:spTree>
    <p:extLst>
      <p:ext uri="{BB962C8B-B14F-4D97-AF65-F5344CB8AC3E}">
        <p14:creationId xmlns:p14="http://schemas.microsoft.com/office/powerpoint/2010/main" val="4160659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5064954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security. If you're building an app for internal use in an enterprise, you want to ensure that it can only be accessed internally.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559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way to secure your RAG app is to add user login to the app, to enforce that only users from your organization can login. When you enable this option, you can also allow the users to upload documents for their own personal search needs, and enforce data access controls in the search filter.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019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a:t>Another way to ensure internal access is to deploy it to a virtual network, with all the services available via private endpoints, and access only from inside the virtual network.</a:t>
            </a:r>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521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from python-</a:t>
            </a:r>
            <a:r>
              <a:rPr lang="en-US" dirty="0" err="1"/>
              <a:t>openai</a:t>
            </a:r>
            <a:r>
              <a:rPr lang="en-US" dirty="0"/>
              <a:t>-demos</a:t>
            </a:r>
          </a:p>
          <a:p>
            <a:r>
              <a:rPr lang="en-US" dirty="0"/>
              <a:t>DEMO of the </a:t>
            </a:r>
            <a:r>
              <a:rPr lang="en-US" dirty="0" err="1"/>
              <a:t>quickstart</a:t>
            </a:r>
            <a:r>
              <a:rPr lang="en-US" dirty="0"/>
              <a:t> example</a:t>
            </a:r>
          </a:p>
          <a:p>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12</a:t>
            </a:fld>
            <a:endParaRPr lang="en-US"/>
          </a:p>
        </p:txBody>
      </p:sp>
    </p:spTree>
    <p:extLst>
      <p:ext uri="{BB962C8B-B14F-4D97-AF65-F5344CB8AC3E}">
        <p14:creationId xmlns:p14="http://schemas.microsoft.com/office/powerpoint/2010/main" val="3108577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670EEC-715B-2744-AE42-AA068CE00492}" type="slidenum">
              <a:rPr lang="en-US" smtClean="0"/>
              <a:t>13</a:t>
            </a:fld>
            <a:endParaRPr lang="en-US"/>
          </a:p>
        </p:txBody>
      </p:sp>
    </p:spTree>
    <p:extLst>
      <p:ext uri="{BB962C8B-B14F-4D97-AF65-F5344CB8AC3E}">
        <p14:creationId xmlns:p14="http://schemas.microsoft.com/office/powerpoint/2010/main" val="1574446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11:35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5844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400" dirty="0">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16</a:t>
            </a:fld>
            <a:endParaRPr lang="en-US"/>
          </a:p>
        </p:txBody>
      </p:sp>
    </p:spTree>
    <p:extLst>
      <p:ext uri="{BB962C8B-B14F-4D97-AF65-F5344CB8AC3E}">
        <p14:creationId xmlns:p14="http://schemas.microsoft.com/office/powerpoint/2010/main" val="12327352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8474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GB"/>
              <a:t>Click to edit Master title style</a:t>
            </a:r>
            <a:endParaRPr lang="en-US"/>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r>
              <a:rPr lang="en-GB"/>
              <a:t>Click icon to add picture</a:t>
            </a:r>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Tree>
    <p:extLst>
      <p:ext uri="{BB962C8B-B14F-4D97-AF65-F5344CB8AC3E}">
        <p14:creationId xmlns:p14="http://schemas.microsoft.com/office/powerpoint/2010/main" val="40910480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3357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5998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23449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8484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1369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67356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281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157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414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4779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Tree>
    <p:extLst>
      <p:ext uri="{BB962C8B-B14F-4D97-AF65-F5344CB8AC3E}">
        <p14:creationId xmlns:p14="http://schemas.microsoft.com/office/powerpoint/2010/main" val="2753081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211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0531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9699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9177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3439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56135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5700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048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9075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465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19304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726175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06849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42893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11312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4002644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24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564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564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89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7383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hasCustomPrompt="1"/>
          </p:nvPr>
        </p:nvSpPr>
        <p:spPr>
          <a:xfrm>
            <a:off x="584200" y="2604159"/>
            <a:ext cx="5212080" cy="1785104"/>
          </a:xfrm>
        </p:spPr>
        <p:txBody>
          <a:bodyPr wrap="square" anchor="ctr">
            <a:spAutoFit/>
          </a:bodyPr>
          <a:lstStyle>
            <a:lvl1pPr marL="0" indent="0">
              <a:spcBef>
                <a:spcPts val="1224"/>
              </a:spcBef>
              <a:buClr>
                <a:schemeClr val="tx1"/>
              </a:buClr>
              <a:buFont typeface="Wingdings" panose="05000000000000000000" pitchFamily="2" charset="2"/>
              <a:buNone/>
              <a:defRPr sz="2000" b="0">
                <a:latin typeface="+mj-lt"/>
                <a:cs typeface="Segoe UI Semilight" panose="020B0402040204020203" pitchFamily="34" charset="0"/>
              </a:defRPr>
            </a:lvl1pPr>
            <a:lvl2pPr marL="255588" indent="0">
              <a:buFont typeface="Wingdings" panose="05000000000000000000" pitchFamily="2" charset="2"/>
              <a:buNone/>
              <a:defRPr sz="2000" b="0">
                <a:latin typeface="+mj-lt"/>
              </a:defRPr>
            </a:lvl2pPr>
            <a:lvl3pPr marL="450850" indent="0">
              <a:buFont typeface="Wingdings" panose="05000000000000000000" pitchFamily="2" charset="2"/>
              <a:buNone/>
              <a:tabLst/>
              <a:defRPr sz="2000" b="0">
                <a:latin typeface="+mj-lt"/>
              </a:defRPr>
            </a:lvl3pPr>
            <a:lvl4pPr marL="652462" indent="0">
              <a:buFont typeface="Wingdings" panose="05000000000000000000" pitchFamily="2" charset="2"/>
              <a:buNone/>
              <a:defRPr sz="2000" b="0">
                <a:latin typeface="+mj-lt"/>
              </a:defRPr>
            </a:lvl4pPr>
            <a:lvl5pPr marL="854075" indent="0">
              <a:buFont typeface="Wingdings" panose="05000000000000000000" pitchFamily="2" charset="2"/>
              <a:buNone/>
              <a:tabLst/>
              <a:defRPr sz="2000" b="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hasCustomPrompt="1"/>
          </p:nvPr>
        </p:nvSpPr>
        <p:spPr>
          <a:xfrm>
            <a:off x="6389914" y="2604159"/>
            <a:ext cx="5212080" cy="1649682"/>
          </a:xfrm>
        </p:spPr>
        <p:txBody>
          <a:bodyPr wrap="square" anchor="ctr">
            <a:spAutoFit/>
          </a:bodyPr>
          <a:lstStyle>
            <a:lvl1pPr marL="231775" indent="-231775">
              <a:spcBef>
                <a:spcPts val="1224"/>
              </a:spcBef>
              <a:buClr>
                <a:schemeClr val="tx1"/>
              </a:buClr>
              <a:buFont typeface="Wingdings" panose="05000000000000000000" pitchFamily="2" charset="2"/>
              <a:buChar char=""/>
              <a:defRPr sz="1800" b="0">
                <a:latin typeface="+mn-lt"/>
                <a:cs typeface="Segoe UI Semilight" panose="020B0402040204020203" pitchFamily="34" charset="0"/>
              </a:defRPr>
            </a:lvl1pPr>
            <a:lvl2pPr marL="427038" indent="-171450">
              <a:buFont typeface="Wingdings" panose="05000000000000000000" pitchFamily="2" charset="2"/>
              <a:buChar char=""/>
              <a:defRPr sz="1800" b="0">
                <a:latin typeface="+mn-lt"/>
              </a:defRPr>
            </a:lvl2pPr>
            <a:lvl3pPr marL="639763" indent="-188913">
              <a:buFont typeface="Wingdings" panose="05000000000000000000" pitchFamily="2" charset="2"/>
              <a:buChar char=""/>
              <a:tabLst/>
              <a:defRPr sz="1800" b="0">
                <a:latin typeface="+mn-lt"/>
              </a:defRPr>
            </a:lvl3pPr>
            <a:lvl4pPr marL="828675" indent="-176213">
              <a:buFont typeface="Wingdings" panose="05000000000000000000" pitchFamily="2" charset="2"/>
              <a:buChar char=""/>
              <a:defRPr sz="1800" b="0">
                <a:latin typeface="+mn-lt"/>
              </a:defRPr>
            </a:lvl4pPr>
            <a:lvl5pPr marL="1023938" indent="-169863">
              <a:buFont typeface="Wingdings" panose="05000000000000000000" pitchFamily="2" charset="2"/>
              <a:buChar char=""/>
              <a:tabLst/>
              <a:defRPr sz="18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A52A864-D56C-5143-9E0E-9F2D3A74E493}"/>
              </a:ext>
            </a:extLst>
          </p:cNvPr>
          <p:cNvSpPr>
            <a:spLocks noGrp="1"/>
          </p:cNvSpPr>
          <p:nvPr>
            <p:ph type="body" sz="quarter" idx="12" hasCustomPrompt="1"/>
          </p:nvPr>
        </p:nvSpPr>
        <p:spPr>
          <a:xfrm>
            <a:off x="596665" y="181094"/>
            <a:ext cx="4911725" cy="184666"/>
          </a:xfrm>
        </p:spPr>
        <p:txBody>
          <a:bodyPr/>
          <a:lstStyle>
            <a:lvl1pPr marL="0" indent="0">
              <a:buNone/>
              <a:defRPr sz="1200" b="1" i="0">
                <a:solidFill>
                  <a:schemeClr val="accent5">
                    <a:lumMod val="90000"/>
                  </a:schemeClr>
                </a:solidFill>
                <a:latin typeface="Segoe UI" panose="020B0502040204020203" pitchFamily="34" charset="0"/>
                <a:cs typeface="Segoe UI" panose="020B0502040204020203" pitchFamily="34" charset="0"/>
              </a:defRPr>
            </a:lvl1pPr>
          </a:lstStyle>
          <a:p>
            <a:pPr lvl="0"/>
            <a:r>
              <a:rPr lang="en-US"/>
              <a:t>BREADCRUMB</a:t>
            </a:r>
          </a:p>
        </p:txBody>
      </p:sp>
    </p:spTree>
    <p:extLst>
      <p:ext uri="{BB962C8B-B14F-4D97-AF65-F5344CB8AC3E}">
        <p14:creationId xmlns:p14="http://schemas.microsoft.com/office/powerpoint/2010/main" val="1486735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3501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22487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087423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9/10/2024</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900825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blac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36709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047201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362DD61B-6629-4822-9015-67F490CA5A24}"/>
              </a:ext>
            </a:extLst>
          </p:cNvPr>
          <p:cNvSpPr txBox="1"/>
          <p:nvPr/>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94074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1954985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500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3428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0156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60488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6535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5446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2842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146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7403959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08585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23995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8522452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3536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sz="1960"/>
            </a:lvl3pPr>
            <a:lvl4pPr marL="448059" indent="0">
              <a:buNone/>
              <a:defRPr sz="1764"/>
            </a:lvl4pPr>
            <a:lvl5pPr marL="672088" indent="0">
              <a:buNone/>
              <a:defRPr sz="1764"/>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764672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55D4-60E6-F4FD-1632-05E53B8AE84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216B68B-AC9C-6E88-F2CD-EBBD20B0D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97F597-1919-A27F-B77D-29F8A44527A0}"/>
              </a:ext>
            </a:extLst>
          </p:cNvPr>
          <p:cNvSpPr>
            <a:spLocks noGrp="1"/>
          </p:cNvSpPr>
          <p:nvPr>
            <p:ph type="dt" sz="half" idx="10"/>
          </p:nvPr>
        </p:nvSpPr>
        <p:spPr/>
        <p:txBody>
          <a:bodyPr/>
          <a:lstStyle/>
          <a:p>
            <a:fld id="{94DA73ED-277A-7A4F-BBA8-2F0710FFF8B9}" type="datetimeFigureOut">
              <a:rPr lang="en-US" smtClean="0"/>
              <a:t>9/9/2024</a:t>
            </a:fld>
            <a:endParaRPr lang="en-US"/>
          </a:p>
        </p:txBody>
      </p:sp>
      <p:sp>
        <p:nvSpPr>
          <p:cNvPr id="5" name="Footer Placeholder 4">
            <a:extLst>
              <a:ext uri="{FF2B5EF4-FFF2-40B4-BE49-F238E27FC236}">
                <a16:creationId xmlns:a16="http://schemas.microsoft.com/office/drawing/2014/main" id="{BF58F0BE-A87C-B29F-8DA7-2838CB78A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817D7-3DB7-9160-E8BA-FD4D2B856252}"/>
              </a:ext>
            </a:extLst>
          </p:cNvPr>
          <p:cNvSpPr>
            <a:spLocks noGrp="1"/>
          </p:cNvSpPr>
          <p:nvPr>
            <p:ph type="sldNum" sz="quarter" idx="12"/>
          </p:nvPr>
        </p:nvSpPr>
        <p:spPr/>
        <p:txBody>
          <a:bodyPr/>
          <a:lstStyle/>
          <a:p>
            <a:fld id="{6C766A09-4AE7-2543-8B22-32A375F15300}" type="slidenum">
              <a:rPr lang="en-US" smtClean="0"/>
              <a:t>‹#›</a:t>
            </a:fld>
            <a:endParaRPr lang="en-US"/>
          </a:p>
        </p:txBody>
      </p:sp>
    </p:spTree>
    <p:extLst>
      <p:ext uri="{BB962C8B-B14F-4D97-AF65-F5344CB8AC3E}">
        <p14:creationId xmlns:p14="http://schemas.microsoft.com/office/powerpoint/2010/main" val="2136492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9/9/2024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62704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564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481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47728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649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62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87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552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sz="quarter" idx="10"/>
          </p:nvPr>
        </p:nvSpPr>
        <p:spPr>
          <a:xfrm>
            <a:off x="584200" y="1435497"/>
            <a:ext cx="11018520" cy="230832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56780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6874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80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278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56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5257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8693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5558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74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61111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640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GB"/>
              <a:t>Click to edit Master title style</a:t>
            </a:r>
            <a:endParaRPr lang="en-US"/>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r>
              <a:rPr lang="en-GB"/>
              <a:t>Click icon to add picture</a:t>
            </a:r>
            <a:endParaRPr lang="en-US"/>
          </a:p>
        </p:txBody>
      </p:sp>
    </p:spTree>
    <p:extLst>
      <p:ext uri="{BB962C8B-B14F-4D97-AF65-F5344CB8AC3E}">
        <p14:creationId xmlns:p14="http://schemas.microsoft.com/office/powerpoint/2010/main" val="2394900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52867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3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5839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4190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0790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52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276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978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476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8508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GB"/>
              <a:t>Click to edit Master title style</a:t>
            </a:r>
            <a:endParaRPr lang="en-US"/>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r>
              <a:rPr lang="en-GB"/>
              <a:t>Click icon to add picture</a:t>
            </a:r>
            <a:endParaRPr lang="en-US"/>
          </a:p>
        </p:txBody>
      </p:sp>
    </p:spTree>
    <p:extLst>
      <p:ext uri="{BB962C8B-B14F-4D97-AF65-F5344CB8AC3E}">
        <p14:creationId xmlns:p14="http://schemas.microsoft.com/office/powerpoint/2010/main" val="10998271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3699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34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6398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25197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9134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901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8109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5803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7923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29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GB"/>
              <a:t>Click to edit Master title style</a:t>
            </a:r>
            <a:endParaRPr lang="en-US"/>
          </a:p>
        </p:txBody>
      </p:sp>
      <p:sp>
        <p:nvSpPr>
          <p:cNvPr id="3" name="Text Placeholder 2"/>
          <p:cNvSpPr>
            <a:spLocks noGrp="1"/>
          </p:cNvSpPr>
          <p:nvPr>
            <p:ph type="body" sz="quarter" idx="10"/>
          </p:nvPr>
        </p:nvSpPr>
        <p:spPr>
          <a:xfrm>
            <a:off x="6879772" y="2505671"/>
            <a:ext cx="4616560" cy="1846659"/>
          </a:xfrm>
        </p:spPr>
        <p:txBody>
          <a:bodyPr anchor="ctr"/>
          <a:lstStyle>
            <a:lvl1pPr marL="274320" indent="-182880">
              <a:spcBef>
                <a:spcPts val="1800"/>
              </a:spcBef>
              <a:spcAft>
                <a:spcPts val="1200"/>
              </a:spcAft>
              <a:defRPr sz="2000">
                <a:latin typeface="+mn-lt"/>
              </a:defRPr>
            </a:lvl1pPr>
            <a:lvl2pPr>
              <a:spcAft>
                <a:spcPts val="1200"/>
              </a:spcAft>
              <a:defRPr sz="1600"/>
            </a:lvl2pPr>
            <a:lvl3pPr>
              <a:spcAft>
                <a:spcPts val="1200"/>
              </a:spcAft>
              <a:defRPr sz="1200"/>
            </a:lvl3pPr>
            <a:lvl4pPr>
              <a:spcAft>
                <a:spcPts val="1200"/>
              </a:spcAft>
              <a:defRPr sz="1100"/>
            </a:lvl4pPr>
            <a:lvl5pPr>
              <a:spcAft>
                <a:spcPts val="1200"/>
              </a:spcAft>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87160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7625190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1945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10989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28033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5683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75875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3451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034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80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666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GB"/>
              <a:t>Click to edit Master title style</a:t>
            </a:r>
            <a:endParaRPr lang="en-US"/>
          </a:p>
        </p:txBody>
      </p:sp>
    </p:spTree>
    <p:extLst>
      <p:ext uri="{BB962C8B-B14F-4D97-AF65-F5344CB8AC3E}">
        <p14:creationId xmlns:p14="http://schemas.microsoft.com/office/powerpoint/2010/main" val="3906382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9877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6678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50197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313772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20197893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5843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605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578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5605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404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GB"/>
              <a:t>Click to edit Master title style</a:t>
            </a:r>
            <a:endParaRPr lang="en-US"/>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r>
              <a:rPr lang="en-GB"/>
              <a:t>Click icon to add picture</a:t>
            </a:r>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Tree>
    <p:extLst>
      <p:ext uri="{BB962C8B-B14F-4D97-AF65-F5344CB8AC3E}">
        <p14:creationId xmlns:p14="http://schemas.microsoft.com/office/powerpoint/2010/main" val="1452140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433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55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761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14052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4676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9771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043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4996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55805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1927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theme" Target="../theme/theme2.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image" Target="../media/image5.sv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4.pn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image" Target="../media/image5.svg"/><Relationship Id="rId5" Type="http://schemas.openxmlformats.org/officeDocument/2006/relationships/slideLayout" Target="../slideLayouts/slideLayout8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image" Target="../media/image4.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theme" Target="../theme/theme3.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0" Type="http://schemas.openxmlformats.org/officeDocument/2006/relationships/slideLayout" Target="../slideLayouts/slideLayout103.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28314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4" r:id="rId33"/>
    <p:sldLayoutId id="2147483695" r:id="rId3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2230228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7820130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melafox/python-openai-demos" TargetMode="External"/><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49.svg"/><Relationship Id="rId11" Type="http://schemas.openxmlformats.org/officeDocument/2006/relationships/chart" Target="../charts/chart1.xml"/><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6.xml"/></Relationships>
</file>

<file path=ppt/slides/_rels/slide22.xml.rels><?xml version="1.0" encoding="UTF-8" standalone="yes"?>
<Relationships xmlns="http://schemas.openxmlformats.org/package/2006/relationships"><Relationship Id="rId3" Type="http://schemas.openxmlformats.org/officeDocument/2006/relationships/hyperlink" Target="https://www.sbert.net/index.html"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hyperlink" Target="https://github.com/pamelafox/vector-search-demos/blob/main/vector_embeddings.ipynb" TargetMode="Externa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hyperlink" Target="https://github.com/pamelafox/vector-search-demos/blob/main/search_relevance.ipynb" TargetMode="External"/><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9.xml"/><Relationship Id="rId5" Type="http://schemas.openxmlformats.org/officeDocument/2006/relationships/image" Target="../media/image68.sv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70.svg"/><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ragchat"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6.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Azure-Samples/ai-rag-chat-evaluator" TargetMode="External"/><Relationship Id="rId2" Type="http://schemas.openxmlformats.org/officeDocument/2006/relationships/notesSlide" Target="../notesSlides/notesSlide32.xml"/><Relationship Id="rId1" Type="http://schemas.openxmlformats.org/officeDocument/2006/relationships/slideLayout" Target="../slideLayouts/slideLayout32.xml"/><Relationship Id="rId5" Type="http://schemas.openxmlformats.org/officeDocument/2006/relationships/hyperlink" Target="https://pypi.org/project/azure-ai-generative/" TargetMode="External"/><Relationship Id="rId4" Type="http://schemas.openxmlformats.org/officeDocument/2006/relationships/hyperlink" Target="https://aka.ms/rag/eva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3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sv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51.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34.xml"/><Relationship Id="rId4" Type="http://schemas.openxmlformats.org/officeDocument/2006/relationships/image" Target="../media/image94.svg"/></Relationships>
</file>

<file path=ppt/slides/_rels/slide54.xml.rels><?xml version="1.0" encoding="UTF-8" standalone="yes"?>
<Relationships xmlns="http://schemas.openxmlformats.org/package/2006/relationships"><Relationship Id="rId3" Type="http://schemas.openxmlformats.org/officeDocument/2006/relationships/hyperlink" Target="https://www.elastic.co/guide/en/observability/current/apm-open-telemetry.html" TargetMode="External"/><Relationship Id="rId7" Type="http://schemas.openxmlformats.org/officeDocument/2006/relationships/hyperlink" Target="https://docs.llamaindex.ai/en/stable/examples/callbacks/OpenLLMetry/" TargetMode="External"/><Relationship Id="rId2" Type="http://schemas.openxmlformats.org/officeDocument/2006/relationships/notesSlide" Target="../notesSlides/notesSlide40.xml"/><Relationship Id="rId1" Type="http://schemas.openxmlformats.org/officeDocument/2006/relationships/slideLayout" Target="../slideLayouts/slideLayout34.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hyperlink" Target="https://opentelemetry-python-contrib.readthedocs.io/en/latest/instrumentation/redis/redis.html"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6.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87.xml"/><Relationship Id="rId5" Type="http://schemas.openxmlformats.org/officeDocument/2006/relationships/hyperlink" Target="https://aka.ms/ragchat/acl" TargetMode="External"/><Relationship Id="rId4" Type="http://schemas.openxmlformats.org/officeDocument/2006/relationships/image" Target="../media/image96.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96.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hyperlink" Target="https://aka.ms/AzureAISearch" TargetMode="External"/><Relationship Id="rId1" Type="http://schemas.openxmlformats.org/officeDocument/2006/relationships/slideLayout" Target="../slideLayouts/slideLayout5.xml"/><Relationship Id="rId5" Type="http://schemas.openxmlformats.org/officeDocument/2006/relationships/hyperlink" Target="https://aka.ms/AzureAIStudio" TargetMode="External"/><Relationship Id="rId4" Type="http://schemas.openxmlformats.org/officeDocument/2006/relationships/hyperlink" Target="https://aka.ms/azai/pytho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4.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iphonemod.net/how-to-use-chatgpt-iphone-and-android.html"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platform.openai.com/docs/models/moderation" TargetMode="External"/><Relationship Id="rId3" Type="http://schemas.openxmlformats.org/officeDocument/2006/relationships/hyperlink" Target="https://platform.openai.com/docs/models/gpt-4o-mini" TargetMode="External"/><Relationship Id="rId7" Type="http://schemas.openxmlformats.org/officeDocument/2006/relationships/hyperlink" Target="https://platform.openai.com/docs/models/embeddings" TargetMode="External"/><Relationship Id="rId2" Type="http://schemas.openxmlformats.org/officeDocument/2006/relationships/hyperlink" Target="https://platform.openai.com/docs/models/gpt-4o" TargetMode="External"/><Relationship Id="rId1" Type="http://schemas.openxmlformats.org/officeDocument/2006/relationships/slideLayout" Target="../slideLayouts/slideLayout5.xml"/><Relationship Id="rId6" Type="http://schemas.openxmlformats.org/officeDocument/2006/relationships/hyperlink" Target="https://platform.openai.com/docs/models/whisper" TargetMode="External"/><Relationship Id="rId5" Type="http://schemas.openxmlformats.org/officeDocument/2006/relationships/hyperlink" Target="https://platform.openai.com/docs/models/tts" TargetMode="External"/><Relationship Id="rId4" Type="http://schemas.openxmlformats.org/officeDocument/2006/relationships/hyperlink" Target="https://platform.openai.com/docs/models/dal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FA6103-AE7C-B7A0-EDAB-C0C5E8A32D41}"/>
              </a:ext>
            </a:extLst>
          </p:cNvPr>
          <p:cNvSpPr>
            <a:spLocks noGrp="1"/>
          </p:cNvSpPr>
          <p:nvPr>
            <p:ph type="title"/>
          </p:nvPr>
        </p:nvSpPr>
        <p:spPr>
          <a:xfrm>
            <a:off x="584200" y="2425780"/>
            <a:ext cx="9144000" cy="1107996"/>
          </a:xfrm>
        </p:spPr>
        <p:txBody>
          <a:bodyPr/>
          <a:lstStyle/>
          <a:p>
            <a:r>
              <a:rPr lang="en-US" dirty="0"/>
              <a:t>Introduction to data-driven AI applications and multi-modal search</a:t>
            </a:r>
          </a:p>
        </p:txBody>
      </p:sp>
      <p:sp>
        <p:nvSpPr>
          <p:cNvPr id="10" name="Text Placeholder 2">
            <a:extLst>
              <a:ext uri="{FF2B5EF4-FFF2-40B4-BE49-F238E27FC236}">
                <a16:creationId xmlns:a16="http://schemas.microsoft.com/office/drawing/2014/main" id="{C12350A2-179A-8F97-0C69-08B770594C42}"/>
              </a:ext>
            </a:extLst>
          </p:cNvPr>
          <p:cNvSpPr>
            <a:spLocks noGrp="1"/>
          </p:cNvSpPr>
          <p:nvPr>
            <p:ph type="body" sz="quarter" idx="12"/>
          </p:nvPr>
        </p:nvSpPr>
        <p:spPr>
          <a:xfrm>
            <a:off x="584200" y="3962400"/>
            <a:ext cx="9144000" cy="923330"/>
          </a:xfrm>
        </p:spPr>
        <p:txBody>
          <a:bodyPr/>
          <a:lstStyle/>
          <a:p>
            <a:r>
              <a:rPr lang="en-US" dirty="0"/>
              <a:t>Ramya Oruganti,</a:t>
            </a:r>
          </a:p>
          <a:p>
            <a:r>
              <a:rPr lang="en-US" dirty="0"/>
              <a:t>Principal Product Manager</a:t>
            </a:r>
          </a:p>
          <a:p>
            <a:r>
              <a:rPr lang="en-US" dirty="0"/>
              <a:t>Microsoft</a:t>
            </a:r>
          </a:p>
        </p:txBody>
      </p:sp>
    </p:spTree>
    <p:extLst>
      <p:ext uri="{BB962C8B-B14F-4D97-AF65-F5344CB8AC3E}">
        <p14:creationId xmlns:p14="http://schemas.microsoft.com/office/powerpoint/2010/main" val="360182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D038A-2978-3BBB-06FB-F0ED4D6D9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63A98-4F53-930E-31CF-E25C74766C29}"/>
              </a:ext>
            </a:extLst>
          </p:cNvPr>
          <p:cNvSpPr>
            <a:spLocks noGrp="1"/>
          </p:cNvSpPr>
          <p:nvPr>
            <p:ph type="title"/>
          </p:nvPr>
        </p:nvSpPr>
        <p:spPr>
          <a:effectLst>
            <a:glow rad="63500">
              <a:schemeClr val="accent2">
                <a:satMod val="175000"/>
                <a:alpha val="40000"/>
              </a:schemeClr>
            </a:glow>
          </a:effectLst>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a:t>
            </a:r>
            <a:r>
              <a:rPr lang="en-US" u="sng"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a:t>
            </a:r>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arge </a:t>
            </a:r>
            <a:r>
              <a:rPr lang="en-US" u="sng"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a:t>
            </a:r>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anguage </a:t>
            </a:r>
            <a:r>
              <a:rPr lang="en-US" u="sng"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M</a:t>
            </a:r>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odel</a:t>
            </a:r>
            <a:endParaRPr lang="en-US" dirty="0">
              <a:solidFill>
                <a:srgbClr val="2454C3"/>
              </a:solidFill>
              <a:latin typeface="Segoe UI Semibold" panose="020B0702040204020203" pitchFamily="34" charset="0"/>
              <a:cs typeface="Segoe UI Semibold" panose="020B0702040204020203" pitchFamily="34" charset="0"/>
            </a:endParaRPr>
          </a:p>
        </p:txBody>
      </p:sp>
      <p:sp>
        <p:nvSpPr>
          <p:cNvPr id="6" name="Content Placeholder 2">
            <a:extLst>
              <a:ext uri="{FF2B5EF4-FFF2-40B4-BE49-F238E27FC236}">
                <a16:creationId xmlns:a16="http://schemas.microsoft.com/office/drawing/2014/main" id="{67F457B2-5AFD-FC49-49B4-FED1653ED8AE}"/>
              </a:ext>
            </a:extLst>
          </p:cNvPr>
          <p:cNvSpPr>
            <a:spLocks noGrp="1"/>
          </p:cNvSpPr>
          <p:nvPr>
            <p:ph idx="1"/>
          </p:nvPr>
        </p:nvSpPr>
        <p:spPr>
          <a:xfrm>
            <a:off x="838200" y="1588065"/>
            <a:ext cx="10515600" cy="1174053"/>
          </a:xfrm>
        </p:spPr>
        <p:txBody>
          <a:bodyPr/>
          <a:lstStyle/>
          <a:p>
            <a:pPr marL="0" indent="0" algn="l" fontAlgn="base">
              <a:buNone/>
            </a:pPr>
            <a:r>
              <a:rPr lang="en-US" b="0" i="0" dirty="0">
                <a:solidFill>
                  <a:srgbClr val="000000"/>
                </a:solidFill>
                <a:effectLst/>
                <a:latin typeface="Work Sans" pitchFamily="2" charset="77"/>
              </a:rPr>
              <a:t>An LLM is a model that is so large that it achieves general-purpose language understanding and generation.</a:t>
            </a:r>
            <a:endParaRPr lang="en-US" dirty="0"/>
          </a:p>
        </p:txBody>
      </p:sp>
      <p:pic>
        <p:nvPicPr>
          <p:cNvPr id="7" name="Picture 4" descr="Graphs comparing model scale to accuracy on tasks">
            <a:extLst>
              <a:ext uri="{FF2B5EF4-FFF2-40B4-BE49-F238E27FC236}">
                <a16:creationId xmlns:a16="http://schemas.microsoft.com/office/drawing/2014/main" id="{D8E4AC3B-13FF-1C11-874C-65B0B3E3E0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648" y="2913628"/>
            <a:ext cx="6417831" cy="3085238"/>
          </a:xfrm>
          <a:prstGeom prst="rect">
            <a:avLst/>
          </a:prstGeom>
          <a:noFill/>
          <a:ln>
            <a:solidFill>
              <a:srgbClr val="2454C3"/>
            </a:solidFill>
          </a:ln>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4B34BF06-468B-2E53-B8E2-E8F0E2371305}"/>
              </a:ext>
            </a:extLst>
          </p:cNvPr>
          <p:cNvSpPr/>
          <p:nvPr/>
        </p:nvSpPr>
        <p:spPr>
          <a:xfrm>
            <a:off x="1385455" y="2743786"/>
            <a:ext cx="3184235" cy="1375291"/>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t>Review: This movie sucks.</a:t>
            </a:r>
          </a:p>
          <a:p>
            <a:r>
              <a:rPr lang="en-US" sz="1600" dirty="0"/>
              <a:t>Sentiment: negative</a:t>
            </a:r>
          </a:p>
          <a:p>
            <a:endParaRPr lang="en-US" sz="1600" dirty="0"/>
          </a:p>
          <a:p>
            <a:r>
              <a:rPr lang="en-US" sz="1600" dirty="0"/>
              <a:t>Review: I love this movie:</a:t>
            </a:r>
          </a:p>
          <a:p>
            <a:r>
              <a:rPr lang="en-US" sz="1600" dirty="0"/>
              <a:t>Sentiment:</a:t>
            </a:r>
          </a:p>
        </p:txBody>
      </p:sp>
      <p:sp>
        <p:nvSpPr>
          <p:cNvPr id="9" name="TextBox 8">
            <a:extLst>
              <a:ext uri="{FF2B5EF4-FFF2-40B4-BE49-F238E27FC236}">
                <a16:creationId xmlns:a16="http://schemas.microsoft.com/office/drawing/2014/main" id="{A162F0DD-A6EC-D643-4CDC-F0D7832CB7F4}"/>
              </a:ext>
            </a:extLst>
          </p:cNvPr>
          <p:cNvSpPr txBox="1"/>
          <p:nvPr/>
        </p:nvSpPr>
        <p:spPr>
          <a:xfrm>
            <a:off x="665018" y="3141152"/>
            <a:ext cx="701964" cy="369332"/>
          </a:xfrm>
          <a:prstGeom prst="rect">
            <a:avLst/>
          </a:prstGeom>
          <a:noFill/>
        </p:spPr>
        <p:txBody>
          <a:bodyPr wrap="square" rtlCol="0">
            <a:spAutoFit/>
          </a:bodyPr>
          <a:lstStyle/>
          <a:p>
            <a:r>
              <a:rPr lang="en-US" dirty="0"/>
              <a:t>Input</a:t>
            </a:r>
          </a:p>
        </p:txBody>
      </p:sp>
      <p:cxnSp>
        <p:nvCxnSpPr>
          <p:cNvPr id="10" name="Straight Arrow Connector 9">
            <a:extLst>
              <a:ext uri="{FF2B5EF4-FFF2-40B4-BE49-F238E27FC236}">
                <a16:creationId xmlns:a16="http://schemas.microsoft.com/office/drawing/2014/main" id="{B37170F2-88CE-B59D-E7CE-AAFF61CEFD31}"/>
              </a:ext>
            </a:extLst>
          </p:cNvPr>
          <p:cNvCxnSpPr>
            <a:cxnSpLocks/>
            <a:stCxn id="8" idx="2"/>
          </p:cNvCxnSpPr>
          <p:nvPr/>
        </p:nvCxnSpPr>
        <p:spPr>
          <a:xfrm>
            <a:off x="2977573" y="4119077"/>
            <a:ext cx="0" cy="360559"/>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05A1D803-FE33-A6FC-0659-087D35F9B967}"/>
              </a:ext>
            </a:extLst>
          </p:cNvPr>
          <p:cNvSpPr/>
          <p:nvPr/>
        </p:nvSpPr>
        <p:spPr>
          <a:xfrm>
            <a:off x="2100117" y="4479636"/>
            <a:ext cx="1754909" cy="868218"/>
          </a:xfrm>
          <a:prstGeom prst="ellipse">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p>
        </p:txBody>
      </p:sp>
      <p:sp>
        <p:nvSpPr>
          <p:cNvPr id="12" name="Rounded Rectangle 11">
            <a:extLst>
              <a:ext uri="{FF2B5EF4-FFF2-40B4-BE49-F238E27FC236}">
                <a16:creationId xmlns:a16="http://schemas.microsoft.com/office/drawing/2014/main" id="{5C1E8523-7451-5C34-90B4-E6B647EFE32B}"/>
              </a:ext>
            </a:extLst>
          </p:cNvPr>
          <p:cNvSpPr/>
          <p:nvPr/>
        </p:nvSpPr>
        <p:spPr>
          <a:xfrm>
            <a:off x="1385453" y="5638267"/>
            <a:ext cx="3184236" cy="628536"/>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positive</a:t>
            </a:r>
          </a:p>
        </p:txBody>
      </p:sp>
      <p:cxnSp>
        <p:nvCxnSpPr>
          <p:cNvPr id="13" name="Straight Arrow Connector 12">
            <a:extLst>
              <a:ext uri="{FF2B5EF4-FFF2-40B4-BE49-F238E27FC236}">
                <a16:creationId xmlns:a16="http://schemas.microsoft.com/office/drawing/2014/main" id="{BB55EC22-40C5-83A9-5B07-0A3BD471207C}"/>
              </a:ext>
            </a:extLst>
          </p:cNvPr>
          <p:cNvCxnSpPr>
            <a:cxnSpLocks/>
          </p:cNvCxnSpPr>
          <p:nvPr/>
        </p:nvCxnSpPr>
        <p:spPr>
          <a:xfrm>
            <a:off x="2984497" y="5347854"/>
            <a:ext cx="0" cy="290413"/>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B6AA7C30-A875-0F85-164E-0CB513978343}"/>
              </a:ext>
            </a:extLst>
          </p:cNvPr>
          <p:cNvSpPr txBox="1"/>
          <p:nvPr/>
        </p:nvSpPr>
        <p:spPr>
          <a:xfrm>
            <a:off x="489527" y="5754207"/>
            <a:ext cx="921327" cy="369332"/>
          </a:xfrm>
          <a:prstGeom prst="rect">
            <a:avLst/>
          </a:prstGeom>
          <a:noFill/>
        </p:spPr>
        <p:txBody>
          <a:bodyPr wrap="square" rtlCol="0">
            <a:spAutoFit/>
          </a:bodyPr>
          <a:lstStyle/>
          <a:p>
            <a:r>
              <a:rPr lang="en-US" dirty="0"/>
              <a:t>Output</a:t>
            </a:r>
          </a:p>
        </p:txBody>
      </p:sp>
    </p:spTree>
    <p:extLst>
      <p:ext uri="{BB962C8B-B14F-4D97-AF65-F5344CB8AC3E}">
        <p14:creationId xmlns:p14="http://schemas.microsoft.com/office/powerpoint/2010/main" val="396683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7E286-21D2-5626-994A-2CF792FFA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0657BB-55B2-CDBA-E17B-E6150F60B1E9}"/>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Popular LLMs</a:t>
            </a:r>
            <a:endParaRPr lang="en-US" dirty="0">
              <a:latin typeface="Segoe UI Semibold" panose="020B0702040204020203" pitchFamily="34" charset="0"/>
              <a:cs typeface="Segoe UI Semibold" panose="020B0702040204020203" pitchFamily="34" charset="0"/>
            </a:endParaRPr>
          </a:p>
        </p:txBody>
      </p:sp>
      <p:graphicFrame>
        <p:nvGraphicFramePr>
          <p:cNvPr id="5" name="Table 4">
            <a:extLst>
              <a:ext uri="{FF2B5EF4-FFF2-40B4-BE49-F238E27FC236}">
                <a16:creationId xmlns:a16="http://schemas.microsoft.com/office/drawing/2014/main" id="{6FD01B6D-C9B7-1E41-6688-1B8D8E5113CC}"/>
              </a:ext>
            </a:extLst>
          </p:cNvPr>
          <p:cNvGraphicFramePr>
            <a:graphicFrameLocks noGrp="1"/>
          </p:cNvGraphicFramePr>
          <p:nvPr/>
        </p:nvGraphicFramePr>
        <p:xfrm>
          <a:off x="838200" y="1589524"/>
          <a:ext cx="10882748" cy="5027129"/>
        </p:xfrm>
        <a:graphic>
          <a:graphicData uri="http://schemas.openxmlformats.org/drawingml/2006/table">
            <a:tbl>
              <a:tblPr firstRow="1" bandRow="1">
                <a:tableStyleId>{5C22544A-7EE6-4342-B048-85BDC9FD1C3A}</a:tableStyleId>
              </a:tblPr>
              <a:tblGrid>
                <a:gridCol w="2720687">
                  <a:extLst>
                    <a:ext uri="{9D8B030D-6E8A-4147-A177-3AD203B41FA5}">
                      <a16:colId xmlns:a16="http://schemas.microsoft.com/office/drawing/2014/main" val="2597956376"/>
                    </a:ext>
                  </a:extLst>
                </a:gridCol>
                <a:gridCol w="1936749">
                  <a:extLst>
                    <a:ext uri="{9D8B030D-6E8A-4147-A177-3AD203B41FA5}">
                      <a16:colId xmlns:a16="http://schemas.microsoft.com/office/drawing/2014/main" val="4131340169"/>
                    </a:ext>
                  </a:extLst>
                </a:gridCol>
                <a:gridCol w="2595419">
                  <a:extLst>
                    <a:ext uri="{9D8B030D-6E8A-4147-A177-3AD203B41FA5}">
                      <a16:colId xmlns:a16="http://schemas.microsoft.com/office/drawing/2014/main" val="1873017922"/>
                    </a:ext>
                  </a:extLst>
                </a:gridCol>
                <a:gridCol w="3629893">
                  <a:extLst>
                    <a:ext uri="{9D8B030D-6E8A-4147-A177-3AD203B41FA5}">
                      <a16:colId xmlns:a16="http://schemas.microsoft.com/office/drawing/2014/main" val="2532659787"/>
                    </a:ext>
                  </a:extLst>
                </a:gridCol>
              </a:tblGrid>
              <a:tr h="550775">
                <a:tc>
                  <a:txBody>
                    <a:bodyPr/>
                    <a:lstStyle/>
                    <a:p>
                      <a:r>
                        <a:rPr lang="en-US" dirty="0"/>
                        <a:t>Model</a:t>
                      </a:r>
                    </a:p>
                  </a:txBody>
                  <a:tcPr>
                    <a:solidFill>
                      <a:srgbClr val="2454C3"/>
                    </a:solidFill>
                  </a:tcPr>
                </a:tc>
                <a:tc>
                  <a:txBody>
                    <a:bodyPr/>
                    <a:lstStyle/>
                    <a:p>
                      <a:r>
                        <a:rPr lang="en-US" dirty="0"/>
                        <a:t># of Parameters</a:t>
                      </a:r>
                    </a:p>
                  </a:txBody>
                  <a:tcPr>
                    <a:solidFill>
                      <a:srgbClr val="2454C3"/>
                    </a:solidFill>
                  </a:tcPr>
                </a:tc>
                <a:tc>
                  <a:txBody>
                    <a:bodyPr/>
                    <a:lstStyle/>
                    <a:p>
                      <a:r>
                        <a:rPr lang="en-US" dirty="0"/>
                        <a:t>Creator</a:t>
                      </a:r>
                    </a:p>
                  </a:txBody>
                  <a:tcPr>
                    <a:solidFill>
                      <a:srgbClr val="2454C3"/>
                    </a:solidFill>
                  </a:tcPr>
                </a:tc>
                <a:tc>
                  <a:txBody>
                    <a:bodyPr/>
                    <a:lstStyle/>
                    <a:p>
                      <a:r>
                        <a:rPr lang="en-US" dirty="0"/>
                        <a:t>Uses</a:t>
                      </a:r>
                    </a:p>
                  </a:txBody>
                  <a:tcPr>
                    <a:solidFill>
                      <a:srgbClr val="2454C3"/>
                    </a:solidFill>
                  </a:tcPr>
                </a:tc>
                <a:extLst>
                  <a:ext uri="{0D108BD9-81ED-4DB2-BD59-A6C34878D82A}">
                    <a16:rowId xmlns:a16="http://schemas.microsoft.com/office/drawing/2014/main" val="1155747763"/>
                  </a:ext>
                </a:extLst>
              </a:tr>
              <a:tr h="634871">
                <a:tc>
                  <a:txBody>
                    <a:bodyPr/>
                    <a:lstStyle/>
                    <a:p>
                      <a:r>
                        <a:rPr lang="en-US" sz="2400" baseline="0" dirty="0"/>
                        <a:t>GPT 3.5</a:t>
                      </a:r>
                    </a:p>
                  </a:txBody>
                  <a:tcPr/>
                </a:tc>
                <a:tc>
                  <a:txBody>
                    <a:bodyPr/>
                    <a:lstStyle/>
                    <a:p>
                      <a:r>
                        <a:rPr lang="en-US" sz="2400" baseline="0" dirty="0"/>
                        <a:t>175 B</a:t>
                      </a:r>
                    </a:p>
                  </a:txBody>
                  <a:tcPr/>
                </a:tc>
                <a:tc>
                  <a:txBody>
                    <a:bodyPr/>
                    <a:lstStyle/>
                    <a:p>
                      <a:r>
                        <a:rPr lang="en-US" sz="2400" baseline="0" dirty="0"/>
                        <a:t>OpenAI</a:t>
                      </a:r>
                    </a:p>
                  </a:txBody>
                  <a:tcPr/>
                </a:tc>
                <a:tc rowSpan="2">
                  <a:txBody>
                    <a:bodyPr/>
                    <a:lstStyle/>
                    <a:p>
                      <a:r>
                        <a:rPr lang="en-US" sz="2400" baseline="0" dirty="0"/>
                        <a:t>ChatGPT, Copilots, APIs</a:t>
                      </a:r>
                    </a:p>
                  </a:txBody>
                  <a:tcPr/>
                </a:tc>
                <a:extLst>
                  <a:ext uri="{0D108BD9-81ED-4DB2-BD59-A6C34878D82A}">
                    <a16:rowId xmlns:a16="http://schemas.microsoft.com/office/drawing/2014/main" val="962200249"/>
                  </a:ext>
                </a:extLst>
              </a:tr>
              <a:tr h="634871">
                <a:tc>
                  <a:txBody>
                    <a:bodyPr/>
                    <a:lstStyle/>
                    <a:p>
                      <a:r>
                        <a:rPr lang="en-US" sz="2400" baseline="0" dirty="0"/>
                        <a:t>GPT 4</a:t>
                      </a:r>
                    </a:p>
                  </a:txBody>
                  <a:tcPr/>
                </a:tc>
                <a:tc>
                  <a:txBody>
                    <a:bodyPr/>
                    <a:lstStyle/>
                    <a:p>
                      <a:r>
                        <a:rPr lang="en-US" sz="2400" baseline="0" dirty="0"/>
                        <a:t>Undisclosed</a:t>
                      </a:r>
                    </a:p>
                  </a:txBody>
                  <a:tcPr/>
                </a:tc>
                <a:tc>
                  <a:txBody>
                    <a:bodyPr/>
                    <a:lstStyle/>
                    <a:p>
                      <a:r>
                        <a:rPr lang="en-US" sz="2400" baseline="0" dirty="0"/>
                        <a:t>OpenAI</a:t>
                      </a:r>
                    </a:p>
                  </a:txBody>
                  <a:tcPr/>
                </a:tc>
                <a:tc vMerge="1">
                  <a:txBody>
                    <a:bodyPr/>
                    <a:lstStyle/>
                    <a:p>
                      <a:endParaRPr lang="en-US" sz="2400" baseline="0" dirty="0"/>
                    </a:p>
                  </a:txBody>
                  <a:tcPr/>
                </a:tc>
                <a:extLst>
                  <a:ext uri="{0D108BD9-81ED-4DB2-BD59-A6C34878D82A}">
                    <a16:rowId xmlns:a16="http://schemas.microsoft.com/office/drawing/2014/main" val="206518395"/>
                  </a:ext>
                </a:extLst>
              </a:tr>
              <a:tr h="595913">
                <a:tc>
                  <a:txBody>
                    <a:bodyPr/>
                    <a:lstStyle/>
                    <a:p>
                      <a:r>
                        <a:rPr lang="en-US" sz="2400" baseline="0" dirty="0"/>
                        <a:t>Gemini</a:t>
                      </a:r>
                    </a:p>
                  </a:txBody>
                  <a:tcPr/>
                </a:tc>
                <a:tc>
                  <a:txBody>
                    <a:bodyPr/>
                    <a:lstStyle/>
                    <a:p>
                      <a:r>
                        <a:rPr lang="en-US" sz="2400" baseline="0" dirty="0"/>
                        <a:t>Undisclosed</a:t>
                      </a:r>
                    </a:p>
                  </a:txBody>
                  <a:tcPr/>
                </a:tc>
                <a:tc>
                  <a:txBody>
                    <a:bodyPr/>
                    <a:lstStyle/>
                    <a:p>
                      <a:r>
                        <a:rPr lang="en-US" sz="2400" baseline="0" dirty="0"/>
                        <a:t>Google</a:t>
                      </a:r>
                    </a:p>
                  </a:txBody>
                  <a:tcPr/>
                </a:tc>
                <a:tc>
                  <a:txBody>
                    <a:bodyPr/>
                    <a:lstStyle/>
                    <a:p>
                      <a:r>
                        <a:rPr lang="en-US" sz="2400" dirty="0"/>
                        <a:t>Bard</a:t>
                      </a:r>
                      <a:endParaRPr sz="2400" dirty="0"/>
                    </a:p>
                  </a:txBody>
                  <a:tcPr/>
                </a:tc>
                <a:extLst>
                  <a:ext uri="{0D108BD9-81ED-4DB2-BD59-A6C34878D82A}">
                    <a16:rowId xmlns:a16="http://schemas.microsoft.com/office/drawing/2014/main" val="3222873334"/>
                  </a:ext>
                </a:extLst>
              </a:tr>
              <a:tr h="595913">
                <a:tc>
                  <a:txBody>
                    <a:bodyPr/>
                    <a:lstStyle/>
                    <a:p>
                      <a:r>
                        <a:rPr lang="en-US" sz="2400" baseline="0" dirty="0"/>
                        <a:t>Claude 2,3</a:t>
                      </a:r>
                    </a:p>
                  </a:txBody>
                  <a:tcPr/>
                </a:tc>
                <a:tc>
                  <a:txBody>
                    <a:bodyPr/>
                    <a:lstStyle/>
                    <a:p>
                      <a:r>
                        <a:rPr lang="en-US" sz="2400" baseline="0" dirty="0"/>
                        <a:t>130 B</a:t>
                      </a:r>
                    </a:p>
                  </a:txBody>
                  <a:tcPr/>
                </a:tc>
                <a:tc>
                  <a:txBody>
                    <a:bodyPr/>
                    <a:lstStyle/>
                    <a:p>
                      <a:r>
                        <a:rPr lang="en-US" sz="2400" baseline="0" dirty="0"/>
                        <a:t>Anthropic</a:t>
                      </a:r>
                    </a:p>
                  </a:txBody>
                  <a:tcPr/>
                </a:tc>
                <a:tc>
                  <a:txBody>
                    <a:bodyPr/>
                    <a:lstStyle/>
                    <a:p>
                      <a:r>
                        <a:rPr lang="en-US" sz="2400" baseline="0" dirty="0"/>
                        <a:t>APIs</a:t>
                      </a:r>
                    </a:p>
                  </a:txBody>
                  <a:tcPr/>
                </a:tc>
                <a:extLst>
                  <a:ext uri="{0D108BD9-81ED-4DB2-BD59-A6C34878D82A}">
                    <a16:rowId xmlns:a16="http://schemas.microsoft.com/office/drawing/2014/main" val="4185564431"/>
                  </a:ext>
                </a:extLst>
              </a:tr>
              <a:tr h="595913">
                <a:tc>
                  <a:txBody>
                    <a:bodyPr/>
                    <a:lstStyle/>
                    <a:p>
                      <a:r>
                        <a:rPr lang="en-US" sz="2400" baseline="0" dirty="0"/>
                        <a:t>LlaMA</a:t>
                      </a:r>
                    </a:p>
                  </a:txBody>
                  <a:tcPr/>
                </a:tc>
                <a:tc>
                  <a:txBody>
                    <a:bodyPr/>
                    <a:lstStyle/>
                    <a:p>
                      <a:r>
                        <a:rPr lang="en-US" sz="2400" baseline="0" dirty="0"/>
                        <a:t>70 B</a:t>
                      </a:r>
                    </a:p>
                  </a:txBody>
                  <a:tcPr/>
                </a:tc>
                <a:tc>
                  <a:txBody>
                    <a:bodyPr/>
                    <a:lstStyle/>
                    <a:p>
                      <a:r>
                        <a:rPr lang="en-US" sz="2400" baseline="0" dirty="0"/>
                        <a:t>Meta</a:t>
                      </a:r>
                    </a:p>
                  </a:txBody>
                  <a:tcPr/>
                </a:tc>
                <a:tc>
                  <a:txBody>
                    <a:bodyPr/>
                    <a:lstStyle/>
                    <a:p>
                      <a:r>
                        <a:rPr lang="en-US" sz="2400" baseline="0" dirty="0"/>
                        <a:t>OSS</a:t>
                      </a:r>
                    </a:p>
                  </a:txBody>
                  <a:tcPr/>
                </a:tc>
                <a:extLst>
                  <a:ext uri="{0D108BD9-81ED-4DB2-BD59-A6C34878D82A}">
                    <a16:rowId xmlns:a16="http://schemas.microsoft.com/office/drawing/2014/main" val="1851286991"/>
                  </a:ext>
                </a:extLst>
              </a:tr>
              <a:tr h="595913">
                <a:tc>
                  <a:txBody>
                    <a:bodyPr/>
                    <a:lstStyle/>
                    <a:p>
                      <a:r>
                        <a:rPr lang="en-US" sz="2400" baseline="0" dirty="0"/>
                        <a:t>Mistral-7B, </a:t>
                      </a:r>
                      <a:r>
                        <a:rPr lang="en-US" sz="2400" baseline="0" dirty="0" err="1"/>
                        <a:t>Mixtral</a:t>
                      </a:r>
                      <a:endParaRPr lang="en-US" sz="2400" baseline="0" dirty="0"/>
                    </a:p>
                  </a:txBody>
                  <a:tcPr/>
                </a:tc>
                <a:tc>
                  <a:txBody>
                    <a:bodyPr/>
                    <a:lstStyle/>
                    <a:p>
                      <a:r>
                        <a:rPr lang="en-US" sz="2400" baseline="0" dirty="0"/>
                        <a:t>7 B</a:t>
                      </a:r>
                    </a:p>
                  </a:txBody>
                  <a:tcPr/>
                </a:tc>
                <a:tc>
                  <a:txBody>
                    <a:bodyPr/>
                    <a:lstStyle/>
                    <a:p>
                      <a:r>
                        <a:rPr lang="en-US" sz="2400" baseline="0" dirty="0"/>
                        <a:t>Mistral AI</a:t>
                      </a:r>
                    </a:p>
                  </a:txBody>
                  <a:tcPr/>
                </a:tc>
                <a:tc>
                  <a:txBody>
                    <a:bodyPr/>
                    <a:lstStyle/>
                    <a:p>
                      <a:r>
                        <a:rPr lang="en-US" sz="2400" baseline="0" dirty="0"/>
                        <a:t>OSS</a:t>
                      </a:r>
                    </a:p>
                  </a:txBody>
                  <a:tcPr/>
                </a:tc>
                <a:extLst>
                  <a:ext uri="{0D108BD9-81ED-4DB2-BD59-A6C34878D82A}">
                    <a16:rowId xmlns:a16="http://schemas.microsoft.com/office/drawing/2014/main" val="3390466043"/>
                  </a:ext>
                </a:extLst>
              </a:tr>
              <a:tr h="595913">
                <a:tc>
                  <a:txBody>
                    <a:bodyPr/>
                    <a:lstStyle/>
                    <a:p>
                      <a:r>
                        <a:rPr lang="en-US" sz="2400" baseline="0" dirty="0"/>
                        <a:t>Phi-3</a:t>
                      </a:r>
                    </a:p>
                  </a:txBody>
                  <a:tcPr/>
                </a:tc>
                <a:tc>
                  <a:txBody>
                    <a:bodyPr/>
                    <a:lstStyle/>
                    <a:p>
                      <a:r>
                        <a:rPr lang="en-US" sz="2400" baseline="0" dirty="0"/>
                        <a:t>3.8B</a:t>
                      </a:r>
                    </a:p>
                  </a:txBody>
                  <a:tcPr/>
                </a:tc>
                <a:tc>
                  <a:txBody>
                    <a:bodyPr/>
                    <a:lstStyle/>
                    <a:p>
                      <a:r>
                        <a:rPr lang="en-US" sz="2400" baseline="0" dirty="0"/>
                        <a:t>Microsoft Research</a:t>
                      </a:r>
                    </a:p>
                  </a:txBody>
                  <a:tcPr/>
                </a:tc>
                <a:tc>
                  <a:txBody>
                    <a:bodyPr/>
                    <a:lstStyle/>
                    <a:p>
                      <a:r>
                        <a:rPr lang="en-US" sz="2400" baseline="0" dirty="0"/>
                        <a:t>OSS</a:t>
                      </a:r>
                    </a:p>
                  </a:txBody>
                  <a:tcPr/>
                </a:tc>
                <a:extLst>
                  <a:ext uri="{0D108BD9-81ED-4DB2-BD59-A6C34878D82A}">
                    <a16:rowId xmlns:a16="http://schemas.microsoft.com/office/drawing/2014/main" val="2740829122"/>
                  </a:ext>
                </a:extLst>
              </a:tr>
            </a:tbl>
          </a:graphicData>
        </a:graphic>
      </p:graphicFrame>
    </p:spTree>
    <p:extLst>
      <p:ext uri="{BB962C8B-B14F-4D97-AF65-F5344CB8AC3E}">
        <p14:creationId xmlns:p14="http://schemas.microsoft.com/office/powerpoint/2010/main" val="3280640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6F41B-3477-BBB0-2359-6E0A8D4A9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E13A9-F68D-E545-C539-8D7654F7FE18}"/>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Using </a:t>
            </a:r>
            <a:r>
              <a:rPr lang="en-US" dirty="0" err="1">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OpenAI</a:t>
            </a:r>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 LLMs: Python 🐍</a:t>
            </a:r>
            <a:endParaRPr lang="en-US" dirty="0">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6C7460F4-867B-1D53-E2B1-5BB000F3E54F}"/>
              </a:ext>
            </a:extLst>
          </p:cNvPr>
          <p:cNvSpPr/>
          <p:nvPr/>
        </p:nvSpPr>
        <p:spPr>
          <a:xfrm>
            <a:off x="932873" y="1690687"/>
            <a:ext cx="10741891" cy="4247317"/>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C72AF2-074C-2C2D-1694-94787B3C3750}"/>
              </a:ext>
            </a:extLst>
          </p:cNvPr>
          <p:cNvSpPr txBox="1"/>
          <p:nvPr/>
        </p:nvSpPr>
        <p:spPr>
          <a:xfrm>
            <a:off x="1238638" y="1855848"/>
            <a:ext cx="10436125" cy="4247317"/>
          </a:xfrm>
          <a:prstGeom prst="rect">
            <a:avLst/>
          </a:prstGeom>
          <a:noFill/>
        </p:spPr>
        <p:txBody>
          <a:bodyPr wrap="square">
            <a:spAutoFit/>
          </a:bodyPr>
          <a:lstStyle/>
          <a:p>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openai.chat.completions.create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messages</a:t>
            </a:r>
            <a:r>
              <a:rPr lang="en-US" b="0" dirty="0">
                <a:solidFill>
                  <a:srgbClr val="000000"/>
                </a:solidFill>
                <a:effectLst/>
                <a:latin typeface="Menlo" panose="020B0609030804020204" pitchFamily="49" charset="0"/>
              </a:rPr>
              <a:t> = [</a:t>
            </a:r>
          </a:p>
          <a:p>
            <a:r>
              <a:rPr lang="en-US" dirty="0">
                <a:solidFill>
                  <a:srgbClr val="000000"/>
                </a:solidFill>
                <a:latin typeface="Menlo" panose="020B0609030804020204" pitchFamily="49" charset="0"/>
              </a:rPr>
              <a:t>      </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"system"</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"You are a helpful assistant with very flowery language"</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"user"</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"what python frameworks does </a:t>
            </a:r>
            <a:r>
              <a:rPr lang="en-US" b="0" dirty="0" err="1">
                <a:solidFill>
                  <a:srgbClr val="A31515"/>
                </a:solidFill>
                <a:effectLst/>
                <a:latin typeface="Menlo" panose="020B0609030804020204" pitchFamily="49" charset="0"/>
              </a:rPr>
              <a:t>pamela</a:t>
            </a:r>
            <a:r>
              <a:rPr lang="en-US" b="0" dirty="0">
                <a:solidFill>
                  <a:srgbClr val="A31515"/>
                </a:solidFill>
                <a:effectLst/>
                <a:latin typeface="Menlo" panose="020B0609030804020204" pitchFamily="49" charset="0"/>
              </a:rPr>
              <a:t> use?"</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event</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795E26"/>
                </a:solidFill>
                <a:effectLst/>
                <a:latin typeface="Menlo" panose="020B0609030804020204" pitchFamily="49" charset="0"/>
              </a:rPr>
              <a:t>print</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event</a:t>
            </a:r>
            <a:r>
              <a:rPr lang="en-US" b="0" dirty="0" err="1">
                <a:solidFill>
                  <a:srgbClr val="000000"/>
                </a:solidFill>
                <a:effectLst/>
                <a:latin typeface="Menlo" panose="020B0609030804020204" pitchFamily="49" charset="0"/>
              </a:rPr>
              <a:t>.choices</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0</a:t>
            </a:r>
            <a:r>
              <a:rPr lang="en-US" b="0" dirty="0">
                <a:solidFill>
                  <a:srgbClr val="000000"/>
                </a:solidFill>
                <a:effectLst/>
                <a:latin typeface="Menlo" panose="020B0609030804020204" pitchFamily="49" charset="0"/>
              </a:rPr>
              <a:t>].</a:t>
            </a:r>
            <a:r>
              <a:rPr lang="en-US" b="0" dirty="0" err="1">
                <a:solidFill>
                  <a:srgbClr val="000000"/>
                </a:solidFill>
                <a:effectLst/>
                <a:latin typeface="Menlo" panose="020B0609030804020204" pitchFamily="49" charset="0"/>
              </a:rPr>
              <a:t>message.content</a:t>
            </a:r>
            <a:r>
              <a:rPr lang="en-US" b="0" dirty="0">
                <a:solidFill>
                  <a:srgbClr val="000000"/>
                </a:solidFill>
                <a:effectLst/>
                <a:latin typeface="Menlo" panose="020B0609030804020204" pitchFamily="49" charset="0"/>
              </a:rPr>
              <a:t>)</a:t>
            </a:r>
            <a:br>
              <a:rPr lang="en-US" b="0" dirty="0">
                <a:solidFill>
                  <a:srgbClr val="000000"/>
                </a:solidFill>
                <a:effectLst/>
                <a:latin typeface="Menlo" panose="020B0609030804020204" pitchFamily="49" charset="0"/>
              </a:rPr>
            </a:br>
            <a:endParaRPr lang="en-US" b="0" dirty="0">
              <a:solidFill>
                <a:srgbClr val="000000"/>
              </a:solidFill>
              <a:effectLst/>
              <a:latin typeface="Menlo" panose="020B0609030804020204" pitchFamily="49" charset="0"/>
            </a:endParaRPr>
          </a:p>
        </p:txBody>
      </p:sp>
      <p:sp>
        <p:nvSpPr>
          <p:cNvPr id="4" name="TextBox 3">
            <a:extLst>
              <a:ext uri="{FF2B5EF4-FFF2-40B4-BE49-F238E27FC236}">
                <a16:creationId xmlns:a16="http://schemas.microsoft.com/office/drawing/2014/main" id="{E82FD69C-0A92-1FDA-3165-CB1025426869}"/>
              </a:ext>
            </a:extLst>
          </p:cNvPr>
          <p:cNvSpPr txBox="1"/>
          <p:nvPr/>
        </p:nvSpPr>
        <p:spPr>
          <a:xfrm>
            <a:off x="838200" y="6103164"/>
            <a:ext cx="7066280" cy="400110"/>
          </a:xfrm>
          <a:prstGeom prst="rect">
            <a:avLst/>
          </a:prstGeom>
          <a:noFill/>
        </p:spPr>
        <p:txBody>
          <a:bodyPr wrap="square">
            <a:spAutoFit/>
          </a:bodyPr>
          <a:lstStyle/>
          <a:p>
            <a:r>
              <a:rPr lang="en-US" sz="2000" b="1" dirty="0">
                <a:solidFill>
                  <a:srgbClr val="2454C3"/>
                </a:solidFill>
                <a:hlinkClick r:id="rId3">
                  <a:extLst>
                    <a:ext uri="{A12FA001-AC4F-418D-AE19-62706E023703}">
                      <ahyp:hlinkClr xmlns:ahyp="http://schemas.microsoft.com/office/drawing/2018/hyperlinkcolor" val="tx"/>
                    </a:ext>
                  </a:extLst>
                </a:hlinkClick>
              </a:rPr>
              <a:t>🔗  </a:t>
            </a:r>
            <a:r>
              <a:rPr lang="en-US" sz="2000" dirty="0">
                <a:solidFill>
                  <a:srgbClr val="2454C3"/>
                </a:solidFill>
                <a:hlinkClick r:id="rId3">
                  <a:extLst>
                    <a:ext uri="{A12FA001-AC4F-418D-AE19-62706E023703}">
                      <ahyp:hlinkClr xmlns:ahyp="http://schemas.microsoft.com/office/drawing/2018/hyperlinkcolor" val="tx"/>
                    </a:ext>
                  </a:extLst>
                </a:hlinkClick>
              </a:rPr>
              <a:t>https://</a:t>
            </a:r>
            <a:r>
              <a:rPr lang="en-US" sz="2000" dirty="0" err="1">
                <a:solidFill>
                  <a:srgbClr val="2454C3"/>
                </a:solidFill>
                <a:hlinkClick r:id="rId3">
                  <a:extLst>
                    <a:ext uri="{A12FA001-AC4F-418D-AE19-62706E023703}">
                      <ahyp:hlinkClr xmlns:ahyp="http://schemas.microsoft.com/office/drawing/2018/hyperlinkcolor" val="tx"/>
                    </a:ext>
                  </a:extLst>
                </a:hlinkClick>
              </a:rPr>
              <a:t>github.com</a:t>
            </a:r>
            <a:r>
              <a:rPr lang="en-US" sz="2000" dirty="0">
                <a:solidFill>
                  <a:srgbClr val="2454C3"/>
                </a:solidFill>
                <a:hlinkClick r:id="rId3">
                  <a:extLst>
                    <a:ext uri="{A12FA001-AC4F-418D-AE19-62706E023703}">
                      <ahyp:hlinkClr xmlns:ahyp="http://schemas.microsoft.com/office/drawing/2018/hyperlinkcolor" val="tx"/>
                    </a:ext>
                  </a:extLst>
                </a:hlinkClick>
              </a:rPr>
              <a:t>/</a:t>
            </a:r>
            <a:r>
              <a:rPr lang="en-US" sz="2000" dirty="0" err="1">
                <a:solidFill>
                  <a:srgbClr val="2454C3"/>
                </a:solidFill>
                <a:hlinkClick r:id="rId3">
                  <a:extLst>
                    <a:ext uri="{A12FA001-AC4F-418D-AE19-62706E023703}">
                      <ahyp:hlinkClr xmlns:ahyp="http://schemas.microsoft.com/office/drawing/2018/hyperlinkcolor" val="tx"/>
                    </a:ext>
                  </a:extLst>
                </a:hlinkClick>
              </a:rPr>
              <a:t>pamelafox</a:t>
            </a:r>
            <a:r>
              <a:rPr lang="en-US" sz="2000" dirty="0">
                <a:solidFill>
                  <a:srgbClr val="2454C3"/>
                </a:solidFill>
                <a:hlinkClick r:id="rId3">
                  <a:extLst>
                    <a:ext uri="{A12FA001-AC4F-418D-AE19-62706E023703}">
                      <ahyp:hlinkClr xmlns:ahyp="http://schemas.microsoft.com/office/drawing/2018/hyperlinkcolor" val="tx"/>
                    </a:ext>
                  </a:extLst>
                </a:hlinkClick>
              </a:rPr>
              <a:t>/python-</a:t>
            </a:r>
            <a:r>
              <a:rPr lang="en-US" sz="2000" dirty="0" err="1">
                <a:solidFill>
                  <a:srgbClr val="2454C3"/>
                </a:solidFill>
                <a:hlinkClick r:id="rId3">
                  <a:extLst>
                    <a:ext uri="{A12FA001-AC4F-418D-AE19-62706E023703}">
                      <ahyp:hlinkClr xmlns:ahyp="http://schemas.microsoft.com/office/drawing/2018/hyperlinkcolor" val="tx"/>
                    </a:ext>
                  </a:extLst>
                </a:hlinkClick>
              </a:rPr>
              <a:t>openai</a:t>
            </a:r>
            <a:r>
              <a:rPr lang="en-US" sz="2000" dirty="0">
                <a:solidFill>
                  <a:srgbClr val="2454C3"/>
                </a:solidFill>
                <a:hlinkClick r:id="rId3">
                  <a:extLst>
                    <a:ext uri="{A12FA001-AC4F-418D-AE19-62706E023703}">
                      <ahyp:hlinkClr xmlns:ahyp="http://schemas.microsoft.com/office/drawing/2018/hyperlinkcolor" val="tx"/>
                    </a:ext>
                  </a:extLst>
                </a:hlinkClick>
              </a:rPr>
              <a:t>-demos</a:t>
            </a:r>
            <a:endParaRPr lang="en-US" sz="2000" dirty="0">
              <a:solidFill>
                <a:srgbClr val="2454C3"/>
              </a:solidFill>
            </a:endParaRPr>
          </a:p>
        </p:txBody>
      </p:sp>
    </p:spTree>
    <p:extLst>
      <p:ext uri="{BB962C8B-B14F-4D97-AF65-F5344CB8AC3E}">
        <p14:creationId xmlns:p14="http://schemas.microsoft.com/office/powerpoint/2010/main" val="2622439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614B7-FAF3-19F1-F3E2-286755C3B7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99B0B-0097-073E-7D6E-0CAE083A71B4}"/>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The limitations of LLMs</a:t>
            </a:r>
            <a:endParaRPr lang="en-US" dirty="0">
              <a:latin typeface="Segoe UI Semibold" panose="020B0702040204020203" pitchFamily="34" charset="0"/>
              <a:cs typeface="Segoe UI Semibold" panose="020B0702040204020203"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101260DD-0571-BCD6-0BE0-07D548BFDCB8}"/>
              </a:ext>
            </a:extLst>
          </p:cNvPr>
          <p:cNvPicPr>
            <a:picLocks noChangeAspect="1"/>
          </p:cNvPicPr>
          <p:nvPr/>
        </p:nvPicPr>
        <p:blipFill>
          <a:blip r:embed="rId3"/>
          <a:stretch>
            <a:fillRect/>
          </a:stretch>
        </p:blipFill>
        <p:spPr>
          <a:xfrm>
            <a:off x="980148" y="1638625"/>
            <a:ext cx="5597594" cy="2951922"/>
          </a:xfrm>
          <a:prstGeom prst="rect">
            <a:avLst/>
          </a:prstGeom>
          <a:ln>
            <a:solidFill>
              <a:schemeClr val="tx1">
                <a:lumMod val="50000"/>
                <a:lumOff val="50000"/>
              </a:schemeClr>
            </a:solidFill>
          </a:ln>
          <a:effectLst/>
        </p:spPr>
      </p:pic>
      <p:sp>
        <p:nvSpPr>
          <p:cNvPr id="15" name="TextBox 14">
            <a:extLst>
              <a:ext uri="{FF2B5EF4-FFF2-40B4-BE49-F238E27FC236}">
                <a16:creationId xmlns:a16="http://schemas.microsoft.com/office/drawing/2014/main" id="{23EDE985-E9EE-A54B-2AF6-D9FFA69336DE}"/>
              </a:ext>
            </a:extLst>
          </p:cNvPr>
          <p:cNvSpPr txBox="1"/>
          <p:nvPr/>
        </p:nvSpPr>
        <p:spPr>
          <a:xfrm>
            <a:off x="6840627" y="1793787"/>
            <a:ext cx="3273368" cy="307777"/>
          </a:xfrm>
          <a:prstGeom prst="rect">
            <a:avLst/>
          </a:prstGeom>
          <a:noFill/>
        </p:spPr>
        <p:txBody>
          <a:bodyPr wrap="square" lIns="0" tIns="0" rIns="0" bIns="0" rtlCol="0">
            <a:spAutoFit/>
          </a:bodyPr>
          <a:lstStyle/>
          <a:p>
            <a:pPr algn="l"/>
            <a:r>
              <a:rPr lang="en-US" sz="2000" dirty="0"/>
              <a:t>Outdated public knowledge</a:t>
            </a:r>
          </a:p>
        </p:txBody>
      </p:sp>
      <p:pic>
        <p:nvPicPr>
          <p:cNvPr id="16" name="Picture 15" descr="A screenshot of a chat&#10;&#10;Description automatically generated">
            <a:extLst>
              <a:ext uri="{FF2B5EF4-FFF2-40B4-BE49-F238E27FC236}">
                <a16:creationId xmlns:a16="http://schemas.microsoft.com/office/drawing/2014/main" id="{4525A15F-5BD7-0A5A-5EBD-2562A6A59B78}"/>
              </a:ext>
            </a:extLst>
          </p:cNvPr>
          <p:cNvPicPr>
            <a:picLocks noChangeAspect="1"/>
          </p:cNvPicPr>
          <p:nvPr/>
        </p:nvPicPr>
        <p:blipFill>
          <a:blip r:embed="rId4"/>
          <a:stretch>
            <a:fillRect/>
          </a:stretch>
        </p:blipFill>
        <p:spPr>
          <a:xfrm>
            <a:off x="4253198" y="3165614"/>
            <a:ext cx="6695038" cy="3235186"/>
          </a:xfrm>
          <a:prstGeom prst="rect">
            <a:avLst/>
          </a:prstGeom>
          <a:ln>
            <a:solidFill>
              <a:schemeClr val="tx1">
                <a:lumMod val="50000"/>
                <a:lumOff val="50000"/>
              </a:schemeClr>
            </a:solidFill>
          </a:ln>
          <a:effectLst/>
        </p:spPr>
      </p:pic>
      <p:sp>
        <p:nvSpPr>
          <p:cNvPr id="17" name="TextBox 16">
            <a:extLst>
              <a:ext uri="{FF2B5EF4-FFF2-40B4-BE49-F238E27FC236}">
                <a16:creationId xmlns:a16="http://schemas.microsoft.com/office/drawing/2014/main" id="{40CE627E-5BD9-69C9-3FA1-8D640473DDE8}"/>
              </a:ext>
            </a:extLst>
          </p:cNvPr>
          <p:cNvSpPr txBox="1"/>
          <p:nvPr/>
        </p:nvSpPr>
        <p:spPr>
          <a:xfrm>
            <a:off x="1549674" y="5103911"/>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2185665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Prompt</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Fine</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new skills</a:t>
            </a:r>
          </a:p>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Retrieval</a:t>
            </a:r>
            <a:br>
              <a:rPr kumimoji="0" lang="en-US" sz="2400" b="0" i="0" u="none" strike="noStrike" kern="1200" cap="none" spc="0" normalizeH="0" baseline="0" noProof="0">
                <a:ln>
                  <a:noFill/>
                </a:ln>
                <a:solidFill>
                  <a:srgbClr val="000000"/>
                </a:solidFill>
                <a:effectLst/>
                <a:uLnTx/>
                <a:uFillTx/>
                <a:latin typeface="Segoe UI Semibold"/>
                <a:ea typeface="+mn-ea"/>
                <a:cs typeface="+mn-cs"/>
              </a:rPr>
            </a:br>
            <a:r>
              <a:rPr kumimoji="0" lang="en-US" sz="2400" b="0" i="0" u="none" strike="noStrike" kern="1200" cap="none" spc="0" normalizeH="0" baseline="0" noProof="0">
                <a:ln>
                  <a:noFill/>
                </a:ln>
                <a:solidFill>
                  <a:srgbClr val="000000"/>
                </a:solidFill>
                <a:effectLst/>
                <a:uLnTx/>
                <a:uFillTx/>
                <a:latin typeface="Segoe UI Semibold"/>
                <a:ea typeface="+mn-ea"/>
                <a:cs typeface="+mn-cs"/>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new facts</a:t>
            </a:r>
          </a:p>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a:t>Retrieval-augmented </a:t>
            </a:r>
            <a:br>
              <a:rPr lang="en-US"/>
            </a:br>
            <a:r>
              <a:rPr lang="en-US"/>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chemeClr val="tx2">
              <a:lumMod val="10000"/>
            </a:schemeClr>
          </a:solidFill>
          <a:ln w="44450">
            <a:gradFill flip="none" rotWithShape="1">
              <a:gsLst>
                <a:gs pos="7000">
                  <a:srgbClr val="8DC8E8"/>
                </a:gs>
                <a:gs pos="96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chemeClr val="bg1"/>
              </a:solidFill>
              <a:latin typeface="Segoe UI" panose="020B0502040204020203" pitchFamily="34" charset="0"/>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658662" y="580372"/>
            <a:ext cx="8682087" cy="632944"/>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ct val="0"/>
              </a:spcAft>
            </a:pPr>
            <a:r>
              <a:rPr lang="en-CA" sz="2800" spc="0" dirty="0">
                <a:ln>
                  <a:noFill/>
                </a:ln>
                <a:solidFill>
                  <a:srgbClr val="091F2C"/>
                </a:solidFill>
                <a:latin typeface="Segoe UI"/>
              </a:rPr>
              <a:t>Retrieval Augmented Generation (RAG)</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dirty="0">
                <a:solidFill>
                  <a:schemeClr val="bg1"/>
                </a:solidFill>
                <a:latin typeface="Segoe UI" panose="020B0502040204020203" pitchFamily="34" charset="0"/>
              </a:rPr>
              <a:t>User question</a:t>
            </a: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R</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etrieve </a:t>
            </a:r>
            <a:r>
              <a:rPr lang="en-US" sz="1800" dirty="0">
                <a:solidFill>
                  <a:schemeClr val="bg1"/>
                </a:solidFill>
                <a:latin typeface="Segoe UI" panose="020B0502040204020203" pitchFamily="34" charset="0"/>
              </a:rPr>
              <a:t>related</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 </a:t>
            </a:r>
            <a:r>
              <a:rPr lang="en-US" sz="1800" dirty="0">
                <a:solidFill>
                  <a:schemeClr val="bg1"/>
                </a:solidFill>
                <a:latin typeface="Segoe UI" panose="020B0502040204020203" pitchFamily="34" charset="0"/>
              </a:rPr>
              <a:t>d</a:t>
            </a:r>
            <a:r>
              <a:rPr kumimoji="0" lang="en-US" sz="1800" b="0" i="0" u="none" strike="noStrike" kern="1200" cap="none" spc="0" normalizeH="0" baseline="0" noProof="0" dirty="0" err="1">
                <a:ln>
                  <a:noFill/>
                </a:ln>
                <a:solidFill>
                  <a:schemeClr val="bg1"/>
                </a:solidFill>
                <a:effectLst/>
                <a:uLnTx/>
                <a:uFillTx/>
                <a:latin typeface="Segoe UI" panose="020B0502040204020203" pitchFamily="34" charset="0"/>
                <a:ea typeface="+mn-ea"/>
                <a:cs typeface="+mn-cs"/>
              </a:rPr>
              <a:t>ata</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endParaRP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2" y="2862696"/>
            <a:ext cx="215646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4032286"/>
            <a:ext cx="2494903"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A</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ugment</a:t>
            </a:r>
            <a:r>
              <a:rPr kumimoji="0" lang="en-US" sz="1800" b="0" i="0" u="none" strike="noStrike" kern="1200" cap="none" spc="0" normalizeH="0" noProof="0" dirty="0">
                <a:ln>
                  <a:noFill/>
                </a:ln>
                <a:solidFill>
                  <a:schemeClr val="bg1"/>
                </a:solidFill>
                <a:effectLst/>
                <a:uLnTx/>
                <a:uFillTx/>
                <a:latin typeface="Segoe UI" panose="020B0502040204020203" pitchFamily="34" charset="0"/>
                <a:ea typeface="+mn-ea"/>
                <a:cs typeface="+mn-cs"/>
              </a:rPr>
              <a:t> the p</a:t>
            </a:r>
            <a:r>
              <a:rPr kumimoji="0" lang="en-US" sz="1800" b="0" i="0" u="none" strike="noStrike" kern="1200" cap="none" spc="0" normalizeH="0" baseline="0" noProof="0" dirty="0">
                <a:ln>
                  <a:noFill/>
                </a:ln>
                <a:solidFill>
                  <a:schemeClr val="bg1"/>
                </a:solidFill>
                <a:effectLst/>
                <a:uLnTx/>
                <a:uFillTx/>
                <a:latin typeface="Segoe UI" panose="020B0502040204020203" pitchFamily="34" charset="0"/>
                <a:ea typeface="+mn-ea"/>
                <a:cs typeface="+mn-cs"/>
              </a:rPr>
              <a:t>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6" cy="68"/>
          </a:xfrm>
          <a:prstGeom prst="bentConnector3">
            <a:avLst>
              <a:gd name="adj1" fmla="val 50000"/>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523748" y="1286561"/>
            <a:ext cx="624760" cy="4866690"/>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183380" y="4670080"/>
            <a:ext cx="441154" cy="2349"/>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Segoe UI" panose="020B0502040204020203" pitchFamily="34" charset="0"/>
              </a:rPr>
              <a:t>G</a:t>
            </a:r>
            <a:r>
              <a:rPr lang="en-US" dirty="0">
                <a:solidFill>
                  <a:schemeClr val="bg1"/>
                </a:solidFill>
                <a:latin typeface="Segoe UI" panose="020B0502040204020203" pitchFamily="34" charset="0"/>
              </a:rPr>
              <a:t>enerate response</a:t>
            </a:r>
            <a:endParaRPr kumimoji="0" lang="en-US" sz="1800" b="0" i="0" u="none" strike="noStrike" kern="1200" cap="none" spc="0" normalizeH="0" baseline="0" noProof="0" dirty="0">
              <a:ln>
                <a:noFill/>
              </a:ln>
              <a:solidFill>
                <a:schemeClr val="bg1"/>
              </a:solidFill>
              <a:effectLst/>
              <a:uLnTx/>
              <a:uFillTx/>
              <a:latin typeface="Segoe UI" panose="020B0502040204020203" pitchFamily="34" charset="0"/>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410613" y="4819469"/>
            <a:ext cx="1860271" cy="544830"/>
          </a:xfrm>
          <a:prstGeom prst="roundRect">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600">
                <a:solidFill>
                  <a:srgbClr val="091F2C"/>
                </a:solidFill>
                <a:latin typeface="Segoe UI"/>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3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ea typeface="+mn-ea"/>
                <a:cs typeface="+mn-cs"/>
              </a:rPr>
              <a:t>Send </a:t>
            </a:r>
            <a:r>
              <a:rPr lang="en-US">
                <a:solidFill>
                  <a:schemeClr val="bg1"/>
                </a:solidFill>
                <a:latin typeface="Segoe UI" panose="020B0502040204020203" pitchFamily="34" charset="0"/>
              </a:rPr>
              <a:t>Results</a:t>
            </a:r>
            <a:endParaRPr kumimoji="0" lang="en-US" sz="1800" b="0" i="0" u="none" strike="noStrike" kern="1200" cap="none" spc="0" normalizeH="0" baseline="0" noProof="0">
              <a:ln>
                <a:noFill/>
              </a:ln>
              <a:solidFill>
                <a:schemeClr val="bg1"/>
              </a:solidFill>
              <a:effectLst/>
              <a:uLnTx/>
              <a:uFillTx/>
              <a:latin typeface="Segoe UI" panose="020B0502040204020203" pitchFamily="34" charset="0"/>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291094" y="3723440"/>
            <a:ext cx="408796" cy="3690515"/>
          </a:xfrm>
          <a:prstGeom prst="bentConnector2">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p:cNvCxnSpPr>
          <p:nvPr/>
        </p:nvCxnSpPr>
        <p:spPr>
          <a:xfrm rot="5400000">
            <a:off x="4958068" y="2463050"/>
            <a:ext cx="874794" cy="1"/>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1884"/>
            <a:ext cx="2760379" cy="9144"/>
          </a:xfrm>
          <a:prstGeom prst="bentConnector3">
            <a:avLst>
              <a:gd name="adj1" fmla="val 50000"/>
            </a:avLst>
          </a:prstGeom>
          <a:ln w="57150">
            <a:gradFill flip="none" rotWithShape="1">
              <a:gsLst>
                <a:gs pos="3000">
                  <a:srgbClr val="8DC8E8"/>
                </a:gs>
                <a:gs pos="95000">
                  <a:srgbClr val="D59DFF"/>
                </a:gs>
              </a:gsLst>
              <a:lin ang="10800000" scaled="0"/>
              <a:tileRect/>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chemeClr val="tx2">
              <a:lumMod val="10000"/>
            </a:schemeClr>
          </a:solidFill>
          <a:ln w="44450">
            <a:gradFill flip="none" rotWithShape="1">
              <a:gsLst>
                <a:gs pos="2000">
                  <a:srgbClr val="8DC8E8"/>
                </a:gs>
                <a:gs pos="95000">
                  <a:srgbClr val="D59DFF"/>
                </a:gs>
              </a:gsLst>
              <a:lin ang="10800000" scaled="0"/>
              <a:tileRect/>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r>
              <a:rPr lang="en-US">
                <a:solidFill>
                  <a:schemeClr val="bg1"/>
                </a:solidFill>
                <a:latin typeface="Segoe UI" panose="020B0502040204020203" pitchFamily="34" charset="0"/>
              </a:rPr>
              <a:t>Workflow</a:t>
            </a:r>
          </a:p>
        </p:txBody>
      </p:sp>
    </p:spTree>
    <p:extLst>
      <p:ext uri="{BB962C8B-B14F-4D97-AF65-F5344CB8AC3E}">
        <p14:creationId xmlns:p14="http://schemas.microsoft.com/office/powerpoint/2010/main" val="405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fade">
                                      <p:cBhvr>
                                        <p:cTn id="35" dur="500"/>
                                        <p:tgtEl>
                                          <p:spTgt spid="69"/>
                                        </p:tgtEl>
                                      </p:cBhvr>
                                    </p:animEffect>
                                  </p:childTnLst>
                                </p:cTn>
                              </p:par>
                              <p:par>
                                <p:cTn id="36" presetID="10" presetClass="entr" presetSubtype="0" fill="hold" nodeType="with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5" grpId="0" animBg="1"/>
      <p:bldP spid="31" grpId="0" animBg="1"/>
      <p:bldP spid="69" grpId="0" animBg="1"/>
      <p:bldP spid="42" grpId="0" animBg="1"/>
      <p:bldP spid="70"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a:t>
            </a:r>
            <a:r>
              <a:rPr lang="en-US">
                <a:gradFill>
                  <a:gsLst>
                    <a:gs pos="0">
                      <a:srgbClr val="0078D4"/>
                    </a:gs>
                    <a:gs pos="80000">
                      <a:srgbClr val="399A91"/>
                    </a:gs>
                  </a:gsLst>
                  <a:path path="circle">
                    <a:fillToRect l="100000" t="100000"/>
                  </a:path>
                </a:gradFill>
                <a:cs typeface="Segoe UI"/>
              </a:rPr>
              <a:t>R</a:t>
            </a:r>
            <a:r>
              <a:rPr lang="en-US">
                <a:cs typeface="Segoe UI"/>
              </a:rPr>
              <a:t>etrieval </a:t>
            </a:r>
            <a:r>
              <a:rPr lang="en-US">
                <a:gradFill>
                  <a:gsLst>
                    <a:gs pos="0">
                      <a:srgbClr val="C03BC4"/>
                    </a:gs>
                    <a:gs pos="80000">
                      <a:srgbClr val="0078D4"/>
                    </a:gs>
                  </a:gsLst>
                  <a:path path="circle">
                    <a:fillToRect l="100000" t="100000"/>
                  </a:path>
                </a:gradFill>
                <a:cs typeface="Segoe UI"/>
              </a:rPr>
              <a:t>A</a:t>
            </a:r>
            <a:r>
              <a:rPr lang="en-US">
                <a:cs typeface="Segoe UI"/>
              </a:rPr>
              <a:t>ugmented </a:t>
            </a:r>
            <a:r>
              <a:rPr lang="en-US">
                <a:gradFill>
                  <a:gsLst>
                    <a:gs pos="0">
                      <a:srgbClr val="FF5C39"/>
                    </a:gs>
                    <a:gs pos="80000">
                      <a:srgbClr val="C03BC4"/>
                    </a:gs>
                  </a:gsLst>
                  <a:path path="circle">
                    <a:fillToRect l="100000" t="100000"/>
                  </a:path>
                </a:gradFill>
                <a:cs typeface="Segoe UI"/>
              </a:rPr>
              <a:t>G</a:t>
            </a:r>
            <a:r>
              <a:rPr lang="en-US">
                <a:cs typeface="Segoe UI"/>
              </a:rPr>
              <a:t>eneration</a:t>
            </a:r>
            <a:endParaRPr lang="en-US"/>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the best </a:t>
              </a:r>
              <a:br>
                <a:rPr lang="en-US" sz="1400">
                  <a:solidFill>
                    <a:schemeClr val="bg1"/>
                  </a:solidFill>
                  <a:latin typeface="Segoe UI"/>
                  <a:cs typeface="Segoe UI Semilight"/>
                </a:rPr>
              </a:br>
              <a:r>
                <a:rPr lang="en-US" sz="1400">
                  <a:solidFill>
                    <a:schemeClr val="bg1"/>
                  </a:solidFill>
                  <a:latin typeface="Segoe UI"/>
                  <a:cs typeface="Segoe UI Semilight"/>
                </a:rPr>
                <a:t>shoe for hiking?</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38499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[101]: </a:t>
            </a:r>
          </a:p>
          <a:p>
            <a:r>
              <a:rPr lang="en-US" sz="1000">
                <a:solidFill>
                  <a:schemeClr val="tx1"/>
                </a:solidFill>
                <a:ea typeface="+mn-lt"/>
                <a:cs typeface="+mn-lt"/>
              </a:rPr>
              <a:t>Name: </a:t>
            </a:r>
            <a:r>
              <a:rPr lang="en-US" sz="1000" err="1">
                <a:solidFill>
                  <a:schemeClr val="tx1"/>
                </a:solidFill>
                <a:ea typeface="+mn-lt"/>
                <a:cs typeface="+mn-lt"/>
              </a:rPr>
              <a:t>TrekExtreme</a:t>
            </a:r>
            <a:r>
              <a:rPr lang="en-US" sz="1000">
                <a:solidFill>
                  <a:schemeClr val="tx1"/>
                </a:solidFill>
                <a:ea typeface="+mn-lt"/>
                <a:cs typeface="+mn-lt"/>
              </a:rPr>
              <a:t> Hiking Shoes</a:t>
            </a:r>
            <a:br>
              <a:rPr lang="en-US" sz="1000">
                <a:solidFill>
                  <a:schemeClr val="tx1"/>
                </a:solidFill>
                <a:ea typeface="+mn-lt"/>
                <a:cs typeface="+mn-lt"/>
              </a:rPr>
            </a:br>
            <a:r>
              <a:rPr lang="en-US" sz="1000">
                <a:solidFill>
                  <a:schemeClr val="tx1"/>
                </a:solidFill>
                <a:ea typeface="+mn-lt"/>
                <a:cs typeface="+mn-lt"/>
              </a:rPr>
              <a:t>Price: 135.99</a:t>
            </a:r>
          </a:p>
          <a:p>
            <a:r>
              <a:rPr lang="en-US" sz="1000">
                <a:solidFill>
                  <a:schemeClr val="tx1"/>
                </a:solidFill>
                <a:ea typeface="+mn-lt"/>
                <a:cs typeface="+mn-lt"/>
              </a:rPr>
              <a:t>Brand: Raptor Elite</a:t>
            </a:r>
          </a:p>
          <a:p>
            <a:r>
              <a:rPr lang="en-US" sz="1000">
                <a:solidFill>
                  <a:schemeClr val="tx1"/>
                </a:solidFill>
                <a:ea typeface="+mn-lt"/>
                <a:cs typeface="+mn-lt"/>
              </a:rPr>
              <a:t>Type: Footwear</a:t>
            </a:r>
          </a:p>
          <a:p>
            <a:r>
              <a:rPr lang="en-US" sz="1000">
                <a:solidFill>
                  <a:schemeClr val="tx1"/>
                </a:solidFill>
                <a:ea typeface="+mn-lt"/>
                <a:cs typeface="+mn-lt"/>
              </a:rPr>
              <a:t>Description: The Trek Extreme hiking shoes by Raptor Elite are built to ensure any trail.</a:t>
            </a:r>
          </a:p>
          <a:p>
            <a:r>
              <a:rPr lang="en-US" sz="1000">
                <a:solidFill>
                  <a:schemeClr val="tx1"/>
                </a:solidFill>
                <a:ea typeface="+mn-lt"/>
                <a:cs typeface="+mn-lt"/>
              </a:rPr>
              <a:t>…</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205162"/>
            <a:ext cx="2948076" cy="1413927"/>
            <a:chOff x="9018953" y="-789893"/>
            <a:chExt cx="2948076" cy="1413927"/>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690523"/>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The importance of the search step</a:t>
            </a:r>
            <a:endParaRPr lang="en-US" sz="4000" dirty="0">
              <a:latin typeface="Segoe UI Semibold" panose="020B0702040204020203" pitchFamily="34" charset="0"/>
              <a:cs typeface="Segoe UI Semibold" panose="020B0702040204020203" pitchFamily="34" charset="0"/>
            </a:endParaRPr>
          </a:p>
        </p:txBody>
      </p:sp>
      <p:pic>
        <p:nvPicPr>
          <p:cNvPr id="10" name="Graphic 2">
            <a:extLst>
              <a:ext uri="{FF2B5EF4-FFF2-40B4-BE49-F238E27FC236}">
                <a16:creationId xmlns:a16="http://schemas.microsoft.com/office/drawing/2014/main" id="{BE84834E-F4AC-BFF3-2E43-A1951C3C5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5526" y="2085589"/>
            <a:ext cx="836276" cy="884384"/>
          </a:xfrm>
          <a:prstGeom prst="rect">
            <a:avLst/>
          </a:prstGeom>
        </p:spPr>
      </p:pic>
      <p:pic>
        <p:nvPicPr>
          <p:cNvPr id="14" name="Graphic 13" descr="Garbage with solid fill">
            <a:extLst>
              <a:ext uri="{FF2B5EF4-FFF2-40B4-BE49-F238E27FC236}">
                <a16:creationId xmlns:a16="http://schemas.microsoft.com/office/drawing/2014/main" id="{80278B94-D1C0-4A15-FD3D-C47D05FE7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81600" y="1972914"/>
            <a:ext cx="914400" cy="914400"/>
          </a:xfrm>
          <a:prstGeom prst="rect">
            <a:avLst/>
          </a:prstGeom>
        </p:spPr>
      </p:pic>
      <p:sp>
        <p:nvSpPr>
          <p:cNvPr id="15" name="Arrow: Right 10">
            <a:extLst>
              <a:ext uri="{FF2B5EF4-FFF2-40B4-BE49-F238E27FC236}">
                <a16:creationId xmlns:a16="http://schemas.microsoft.com/office/drawing/2014/main" id="{CBA38568-7BB3-D2FF-0F2E-3DD847D8F92D}"/>
              </a:ext>
            </a:extLst>
          </p:cNvPr>
          <p:cNvSpPr/>
          <p:nvPr/>
        </p:nvSpPr>
        <p:spPr bwMode="auto">
          <a:xfrm>
            <a:off x="6116595" y="2299717"/>
            <a:ext cx="914400" cy="33155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7">
            <a:extLst>
              <a:ext uri="{FF2B5EF4-FFF2-40B4-BE49-F238E27FC236}">
                <a16:creationId xmlns:a16="http://schemas.microsoft.com/office/drawing/2014/main" id="{14A7C14E-73EA-5E97-6DE4-7648BAC2CED4}"/>
              </a:ext>
            </a:extLst>
          </p:cNvPr>
          <p:cNvSpPr/>
          <p:nvPr/>
        </p:nvSpPr>
        <p:spPr bwMode="auto">
          <a:xfrm>
            <a:off x="8256333" y="2259553"/>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4">
            <a:extLst>
              <a:ext uri="{FF2B5EF4-FFF2-40B4-BE49-F238E27FC236}">
                <a16:creationId xmlns:a16="http://schemas.microsoft.com/office/drawing/2014/main" id="{880013AD-E2A1-F6FE-4441-DC94A1B0F2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7808" y="1906716"/>
            <a:ext cx="1031293" cy="1085279"/>
          </a:xfrm>
          <a:prstGeom prst="rect">
            <a:avLst/>
          </a:prstGeom>
        </p:spPr>
      </p:pic>
      <p:sp>
        <p:nvSpPr>
          <p:cNvPr id="18" name="Speech Bubble: Rectangle with Corners Rounded 18">
            <a:extLst>
              <a:ext uri="{FF2B5EF4-FFF2-40B4-BE49-F238E27FC236}">
                <a16:creationId xmlns:a16="http://schemas.microsoft.com/office/drawing/2014/main" id="{F1F43770-61D2-ED92-5187-0EBC4D702E29}"/>
              </a:ext>
            </a:extLst>
          </p:cNvPr>
          <p:cNvSpPr/>
          <p:nvPr/>
        </p:nvSpPr>
        <p:spPr bwMode="auto">
          <a:xfrm>
            <a:off x="10322507" y="1811831"/>
            <a:ext cx="1031293" cy="914399"/>
          </a:xfrm>
          <a:prstGeom prst="wedgeRoundRectCallout">
            <a:avLst>
              <a:gd name="adj1" fmla="val -74939"/>
              <a:gd name="adj2" fmla="val 15827"/>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Garbage with solid fill">
            <a:extLst>
              <a:ext uri="{FF2B5EF4-FFF2-40B4-BE49-F238E27FC236}">
                <a16:creationId xmlns:a16="http://schemas.microsoft.com/office/drawing/2014/main" id="{B660D20A-C4F8-D78A-FFC9-065CF01217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4046" y="1935726"/>
            <a:ext cx="579510" cy="579510"/>
          </a:xfrm>
          <a:prstGeom prst="rect">
            <a:avLst/>
          </a:prstGeom>
        </p:spPr>
      </p:pic>
      <p:sp>
        <p:nvSpPr>
          <p:cNvPr id="20" name="TextBox 19">
            <a:extLst>
              <a:ext uri="{FF2B5EF4-FFF2-40B4-BE49-F238E27FC236}">
                <a16:creationId xmlns:a16="http://schemas.microsoft.com/office/drawing/2014/main" id="{B2C7AF73-B3C3-512A-C5D3-A300D677E260}"/>
              </a:ext>
            </a:extLst>
          </p:cNvPr>
          <p:cNvSpPr txBox="1"/>
          <p:nvPr/>
        </p:nvSpPr>
        <p:spPr>
          <a:xfrm>
            <a:off x="992903" y="1865328"/>
            <a:ext cx="3888712" cy="1200329"/>
          </a:xfrm>
          <a:prstGeom prst="rect">
            <a:avLst/>
          </a:prstGeom>
          <a:noFill/>
        </p:spPr>
        <p:txBody>
          <a:bodyPr wrap="square" rtlCol="0">
            <a:spAutoFit/>
          </a:bodyPr>
          <a:lstStyle/>
          <a:p>
            <a:r>
              <a:rPr lang="en-US" b="1" dirty="0"/>
              <a:t>Garbage in, garbage out:</a:t>
            </a:r>
          </a:p>
          <a:p>
            <a:r>
              <a:rPr lang="en-US" dirty="0"/>
              <a:t>If the search results don’t contain a good answer, the LLM will be unable to answer or will answer wrongly.</a:t>
            </a:r>
          </a:p>
        </p:txBody>
      </p:sp>
      <p:grpSp>
        <p:nvGrpSpPr>
          <p:cNvPr id="3" name="Group 2">
            <a:extLst>
              <a:ext uri="{FF2B5EF4-FFF2-40B4-BE49-F238E27FC236}">
                <a16:creationId xmlns:a16="http://schemas.microsoft.com/office/drawing/2014/main" id="{798EDB82-3F81-ED4C-DD0C-A8E1B36D9AE5}"/>
              </a:ext>
            </a:extLst>
          </p:cNvPr>
          <p:cNvGrpSpPr/>
          <p:nvPr/>
        </p:nvGrpSpPr>
        <p:grpSpPr>
          <a:xfrm>
            <a:off x="992903" y="3364874"/>
            <a:ext cx="10360897" cy="3236893"/>
            <a:chOff x="992903" y="3364874"/>
            <a:chExt cx="10360897" cy="3236893"/>
          </a:xfrm>
        </p:grpSpPr>
        <p:sp>
          <p:nvSpPr>
            <p:cNvPr id="21" name="TextBox 20">
              <a:extLst>
                <a:ext uri="{FF2B5EF4-FFF2-40B4-BE49-F238E27FC236}">
                  <a16:creationId xmlns:a16="http://schemas.microsoft.com/office/drawing/2014/main" id="{82A8B07D-D71A-BAE1-890A-C43C559B9E48}"/>
                </a:ext>
              </a:extLst>
            </p:cNvPr>
            <p:cNvSpPr txBox="1"/>
            <p:nvPr/>
          </p:nvSpPr>
          <p:spPr>
            <a:xfrm>
              <a:off x="992903" y="3695803"/>
              <a:ext cx="3888712" cy="1200329"/>
            </a:xfrm>
            <a:prstGeom prst="rect">
              <a:avLst/>
            </a:prstGeom>
            <a:noFill/>
          </p:spPr>
          <p:txBody>
            <a:bodyPr wrap="square" rtlCol="0">
              <a:spAutoFit/>
            </a:bodyPr>
            <a:lstStyle/>
            <a:p>
              <a:r>
                <a:rPr lang="en-US" b="1" dirty="0"/>
                <a:t>Noisy input:</a:t>
              </a:r>
            </a:p>
            <a:p>
              <a:r>
                <a:rPr lang="en-US" dirty="0"/>
                <a:t>If the LLM receives too much information, it may not find the correct answer amidst the noise.</a:t>
              </a:r>
            </a:p>
          </p:txBody>
        </p:sp>
        <p:sp>
          <p:nvSpPr>
            <p:cNvPr id="30" name="Rounded Rectangle 1">
              <a:extLst>
                <a:ext uri="{FF2B5EF4-FFF2-40B4-BE49-F238E27FC236}">
                  <a16:creationId xmlns:a16="http://schemas.microsoft.com/office/drawing/2014/main" id="{60779B55-0042-E106-3928-0860B8D1145F}"/>
                </a:ext>
                <a:ext uri="{C183D7F6-B498-43B3-948B-1728B52AA6E4}">
                  <adec:decorative xmlns:adec="http://schemas.microsoft.com/office/drawing/2017/decorative" val="1"/>
                </a:ext>
              </a:extLst>
            </p:cNvPr>
            <p:cNvSpPr/>
            <p:nvPr/>
          </p:nvSpPr>
          <p:spPr bwMode="auto">
            <a:xfrm>
              <a:off x="5345724" y="3364874"/>
              <a:ext cx="6008076" cy="3236893"/>
            </a:xfrm>
            <a:prstGeom prst="roundRect">
              <a:avLst>
                <a:gd name="adj" fmla="val 2509"/>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24C936E6-A5FC-5074-F28B-189CFDBD045A}"/>
                </a:ext>
              </a:extLst>
            </p:cNvPr>
            <p:cNvSpPr txBox="1"/>
            <p:nvPr/>
          </p:nvSpPr>
          <p:spPr>
            <a:xfrm>
              <a:off x="9100370" y="3588575"/>
              <a:ext cx="2128986" cy="800219"/>
            </a:xfrm>
            <a:prstGeom prst="rect">
              <a:avLst/>
            </a:prstGeom>
            <a:noFill/>
          </p:spPr>
          <p:txBody>
            <a:bodyPr wrap="square" lIns="91440" tIns="91440" rIns="9144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Source: Lost in the Middle: How Language Models Use Long Contexts, Liu et al. arXiv:2307.03172</a:t>
              </a:r>
            </a:p>
          </p:txBody>
        </p:sp>
        <p:graphicFrame>
          <p:nvGraphicFramePr>
            <p:cNvPr id="32" name="Chart 31">
              <a:extLst>
                <a:ext uri="{FF2B5EF4-FFF2-40B4-BE49-F238E27FC236}">
                  <a16:creationId xmlns:a16="http://schemas.microsoft.com/office/drawing/2014/main" id="{ED08762A-BD53-25FA-F7FC-E22FBCDB54A6}"/>
                </a:ext>
              </a:extLst>
            </p:cNvPr>
            <p:cNvGraphicFramePr/>
            <p:nvPr/>
          </p:nvGraphicFramePr>
          <p:xfrm>
            <a:off x="6027293" y="3490160"/>
            <a:ext cx="3041466" cy="2591018"/>
          </p:xfrm>
          <a:graphic>
            <a:graphicData uri="http://schemas.openxmlformats.org/drawingml/2006/chart">
              <c:chart xmlns:c="http://schemas.openxmlformats.org/drawingml/2006/chart" xmlns:r="http://schemas.openxmlformats.org/officeDocument/2006/relationships" r:id="rId11"/>
            </a:graphicData>
          </a:graphic>
        </p:graphicFrame>
        <p:sp>
          <p:nvSpPr>
            <p:cNvPr id="33" name="TextBox 32">
              <a:extLst>
                <a:ext uri="{FF2B5EF4-FFF2-40B4-BE49-F238E27FC236}">
                  <a16:creationId xmlns:a16="http://schemas.microsoft.com/office/drawing/2014/main" id="{E96CBB64-DA8A-2292-E27D-6FB80C9CE295}"/>
                </a:ext>
              </a:extLst>
            </p:cNvPr>
            <p:cNvSpPr txBox="1"/>
            <p:nvPr/>
          </p:nvSpPr>
          <p:spPr>
            <a:xfrm rot="16200000">
              <a:off x="5005446" y="4303992"/>
              <a:ext cx="1111444" cy="430887"/>
            </a:xfrm>
            <a:prstGeom prst="rect">
              <a:avLst/>
            </a:prstGeom>
            <a:noFill/>
          </p:spPr>
          <p:txBody>
            <a:bodyPr wrap="square" lIns="0" tIns="182880" rIns="0" bIns="0" rtlCol="0">
              <a:spAutoFit/>
            </a:bodyPr>
            <a:lstStyle/>
            <a:p>
              <a:pPr algn="ctr">
                <a:defRPr/>
              </a:pPr>
              <a:r>
                <a:rPr lang="en-US" sz="1600" dirty="0">
                  <a:solidFill>
                    <a:srgbClr val="000000"/>
                  </a:solidFill>
                  <a:latin typeface="Segoe UI Semibold"/>
                </a:rPr>
                <a:t>Accuracy</a:t>
              </a:r>
            </a:p>
          </p:txBody>
        </p:sp>
        <p:sp>
          <p:nvSpPr>
            <p:cNvPr id="34" name="TextBox 33">
              <a:extLst>
                <a:ext uri="{FF2B5EF4-FFF2-40B4-BE49-F238E27FC236}">
                  <a16:creationId xmlns:a16="http://schemas.microsoft.com/office/drawing/2014/main" id="{C33F09BB-07E1-EB90-C02A-D8BE7DE56B24}"/>
                </a:ext>
              </a:extLst>
            </p:cNvPr>
            <p:cNvSpPr txBox="1"/>
            <p:nvPr/>
          </p:nvSpPr>
          <p:spPr>
            <a:xfrm>
              <a:off x="6096000" y="6124611"/>
              <a:ext cx="3791578" cy="246221"/>
            </a:xfrm>
            <a:prstGeom prst="rect">
              <a:avLst/>
            </a:prstGeom>
            <a:noFill/>
          </p:spPr>
          <p:txBody>
            <a:bodyPr wrap="square" lIns="0" tIns="0" rIns="0" bIns="0" rtlCol="0">
              <a:spAutoFit/>
            </a:bodyPr>
            <a:lstStyle/>
            <a:p>
              <a:pPr algn="ctr">
                <a:defRPr/>
              </a:pPr>
              <a:r>
                <a:rPr lang="en-US" sz="1600" dirty="0">
                  <a:solidFill>
                    <a:srgbClr val="000000"/>
                  </a:solidFill>
                  <a:latin typeface="Segoe UI Semibold"/>
                </a:rPr>
                <a:t>Number of documents in input context</a:t>
              </a:r>
            </a:p>
          </p:txBody>
        </p:sp>
      </p:grpSp>
    </p:spTree>
    <p:extLst>
      <p:ext uri="{BB962C8B-B14F-4D97-AF65-F5344CB8AC3E}">
        <p14:creationId xmlns:p14="http://schemas.microsoft.com/office/powerpoint/2010/main" val="4169318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70CE-6C5E-75A4-F774-520695311C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FE442E-2A47-DC32-3D54-D046456174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is the RAG searching?</a:t>
            </a:r>
            <a:endParaRPr lang="en-US">
              <a:latin typeface="Segoe UI Semibold" panose="020B0702040204020203" pitchFamily="34" charset="0"/>
              <a:cs typeface="Segoe UI Semibold" panose="020B0702040204020203" pitchFamily="34" charset="0"/>
            </a:endParaRPr>
          </a:p>
        </p:txBody>
      </p:sp>
      <p:sp>
        <p:nvSpPr>
          <p:cNvPr id="3" name="Rounded Rectangle 5">
            <a:extLst>
              <a:ext uri="{FF2B5EF4-FFF2-40B4-BE49-F238E27FC236}">
                <a16:creationId xmlns:a16="http://schemas.microsoft.com/office/drawing/2014/main" id="{3A902D29-FCB5-FBE5-0061-46357750EF1F}"/>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9" name="Group 28" descr="Grid icon">
            <a:extLst>
              <a:ext uri="{FF2B5EF4-FFF2-40B4-BE49-F238E27FC236}">
                <a16:creationId xmlns:a16="http://schemas.microsoft.com/office/drawing/2014/main" id="{B3EFCC07-83F0-BA5A-88BF-4E9D8F5FA531}"/>
              </a:ext>
            </a:extLst>
          </p:cNvPr>
          <p:cNvGrpSpPr/>
          <p:nvPr/>
        </p:nvGrpSpPr>
        <p:grpSpPr>
          <a:xfrm>
            <a:off x="2599102" y="1290251"/>
            <a:ext cx="1338773" cy="1338773"/>
            <a:chOff x="2599102" y="1290251"/>
            <a:chExt cx="1338773" cy="1338773"/>
          </a:xfrm>
        </p:grpSpPr>
        <p:sp>
          <p:nvSpPr>
            <p:cNvPr id="12" name="Oval 11">
              <a:extLst>
                <a:ext uri="{FF2B5EF4-FFF2-40B4-BE49-F238E27FC236}">
                  <a16:creationId xmlns:a16="http://schemas.microsoft.com/office/drawing/2014/main" id="{96A0A355-C40D-FB65-E758-7E79C4B11BD2}"/>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2" name="Graphic 21">
              <a:extLst>
                <a:ext uri="{FF2B5EF4-FFF2-40B4-BE49-F238E27FC236}">
                  <a16:creationId xmlns:a16="http://schemas.microsoft.com/office/drawing/2014/main" id="{47616682-3D01-2087-5602-281F6627366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9765" y="1600914"/>
              <a:ext cx="717446" cy="717446"/>
            </a:xfrm>
            <a:prstGeom prst="rect">
              <a:avLst/>
            </a:prstGeom>
          </p:spPr>
        </p:pic>
      </p:grpSp>
      <p:sp>
        <p:nvSpPr>
          <p:cNvPr id="23" name="TextBox 22">
            <a:extLst>
              <a:ext uri="{FF2B5EF4-FFF2-40B4-BE49-F238E27FC236}">
                <a16:creationId xmlns:a16="http://schemas.microsoft.com/office/drawing/2014/main" id="{DF3CDE5E-30C4-F9EE-B1BE-8F131548F40D}"/>
              </a:ext>
            </a:extLst>
          </p:cNvPr>
          <p:cNvSpPr txBox="1"/>
          <p:nvPr/>
        </p:nvSpPr>
        <p:spPr>
          <a:xfrm>
            <a:off x="1622568"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Database rows</a:t>
            </a:r>
          </a:p>
          <a:p>
            <a:pPr lvl="0" algn="ctr" defTabSz="932304" fontAlgn="base">
              <a:lnSpc>
                <a:spcPct val="90000"/>
              </a:lnSpc>
              <a:spcBef>
                <a:spcPct val="0"/>
              </a:spcBef>
              <a:spcAft>
                <a:spcPct val="0"/>
              </a:spcAft>
              <a:defRPr/>
            </a:pPr>
            <a:r>
              <a:rPr lang="en-US" sz="2400">
                <a:latin typeface="+mj-lt"/>
              </a:rPr>
              <a:t>(Structured data)</a:t>
            </a:r>
          </a:p>
        </p:txBody>
      </p:sp>
      <p:sp>
        <p:nvSpPr>
          <p:cNvPr id="26" name="TextBox 25">
            <a:extLst>
              <a:ext uri="{FF2B5EF4-FFF2-40B4-BE49-F238E27FC236}">
                <a16:creationId xmlns:a16="http://schemas.microsoft.com/office/drawing/2014/main" id="{00A949B8-8E6A-9DDA-DD5D-1785B56DAD13}"/>
              </a:ext>
            </a:extLst>
          </p:cNvPr>
          <p:cNvSpPr txBox="1"/>
          <p:nvPr/>
        </p:nvSpPr>
        <p:spPr>
          <a:xfrm>
            <a:off x="1153368" y="4232764"/>
            <a:ext cx="4230240" cy="195694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 way to </a:t>
            </a:r>
            <a:r>
              <a:rPr lang="en-US" sz="1800" b="1">
                <a:latin typeface="+mj-lt"/>
              </a:rPr>
              <a:t>vectorize</a:t>
            </a:r>
            <a:r>
              <a:rPr lang="en-US" sz="1800">
                <a:latin typeface="+mj-lt"/>
              </a:rPr>
              <a:t> </a:t>
            </a:r>
            <a:br>
              <a:rPr lang="en-US" sz="1800">
                <a:latin typeface="+mj-lt"/>
              </a:rPr>
            </a:br>
            <a:r>
              <a:rPr lang="en-US" sz="1800">
                <a:latin typeface="+mj-lt"/>
              </a:rPr>
              <a:t>&amp; </a:t>
            </a:r>
            <a:r>
              <a:rPr lang="en-US" sz="1800" b="1">
                <a:latin typeface="+mj-lt"/>
              </a:rPr>
              <a:t>search</a:t>
            </a:r>
            <a:r>
              <a:rPr lang="en-US" sz="1800">
                <a:latin typeface="+mj-lt"/>
              </a:rPr>
              <a:t> </a:t>
            </a:r>
            <a:r>
              <a:rPr lang="en-US" sz="1800"/>
              <a:t>target </a:t>
            </a:r>
            <a:r>
              <a:rPr lang="en-US"/>
              <a:t>columns.</a:t>
            </a:r>
          </a:p>
          <a:p>
            <a:pPr lvl="0" algn="ctr" defTabSz="932304" fontAlgn="base">
              <a:lnSpc>
                <a:spcPct val="90000"/>
              </a:lnSpc>
              <a:spcBef>
                <a:spcPct val="0"/>
              </a:spcBef>
              <a:spcAft>
                <a:spcPct val="0"/>
              </a:spcAft>
              <a:defRPr/>
            </a:pPr>
            <a:endParaRPr lang="en-US" sz="1800">
              <a:latin typeface="+mj-lt"/>
            </a:endParaRPr>
          </a:p>
          <a:p>
            <a:pPr lvl="0" algn="ctr" defTabSz="932304" fontAlgn="base">
              <a:lnSpc>
                <a:spcPct val="90000"/>
              </a:lnSpc>
              <a:spcBef>
                <a:spcPct val="0"/>
              </a:spcBef>
              <a:spcAft>
                <a:spcPct val="0"/>
              </a:spcAft>
              <a:defRPr/>
            </a:pPr>
            <a:r>
              <a:rPr lang="en-US" sz="1800">
                <a:latin typeface="+mj-lt"/>
              </a:rPr>
              <a:t>PostgreSQL</a:t>
            </a:r>
            <a:r>
              <a:rPr lang="en-US" sz="1800"/>
              <a:t> + </a:t>
            </a:r>
            <a:r>
              <a:rPr lang="en-US" err="1"/>
              <a:t>p</a:t>
            </a:r>
            <a:r>
              <a:rPr lang="en-US" sz="1800" err="1"/>
              <a:t>gvector</a:t>
            </a:r>
            <a:endParaRPr lang="en-US" sz="1800"/>
          </a:p>
          <a:p>
            <a:pPr lvl="0" algn="ctr" defTabSz="932304" fontAlgn="base">
              <a:lnSpc>
                <a:spcPct val="90000"/>
              </a:lnSpc>
              <a:spcBef>
                <a:spcPct val="0"/>
              </a:spcBef>
              <a:spcAft>
                <a:spcPct val="0"/>
              </a:spcAft>
              <a:defRPr/>
            </a:pPr>
            <a:r>
              <a:rPr lang="en-US">
                <a:latin typeface="+mj-lt"/>
              </a:rPr>
              <a:t>Cosmos MongoDB </a:t>
            </a:r>
          </a:p>
          <a:p>
            <a:pPr lvl="0" algn="ctr" defTabSz="932304" fontAlgn="base">
              <a:lnSpc>
                <a:spcPct val="90000"/>
              </a:lnSpc>
              <a:spcBef>
                <a:spcPct val="0"/>
              </a:spcBef>
              <a:spcAft>
                <a:spcPct val="0"/>
              </a:spcAft>
              <a:defRPr/>
            </a:pPr>
            <a:r>
              <a:rPr lang="en-US">
                <a:latin typeface="+mj-lt"/>
              </a:rPr>
              <a:t>Eventhouse</a:t>
            </a:r>
            <a:r>
              <a:rPr lang="en-US" b="1"/>
              <a:t> </a:t>
            </a:r>
            <a:r>
              <a:rPr lang="en-US"/>
              <a:t>in Microsoft Fabric</a:t>
            </a:r>
          </a:p>
          <a:p>
            <a:pPr algn="ctr" defTabSz="932304" fontAlgn="base">
              <a:lnSpc>
                <a:spcPct val="90000"/>
              </a:lnSpc>
              <a:spcBef>
                <a:spcPct val="0"/>
              </a:spcBef>
              <a:spcAft>
                <a:spcPct val="0"/>
              </a:spcAft>
              <a:defRPr/>
            </a:pPr>
            <a:r>
              <a:rPr lang="en-US" sz="1600">
                <a:latin typeface="+mj-lt"/>
              </a:rPr>
              <a:t>Azure SQL </a:t>
            </a:r>
            <a:r>
              <a:rPr lang="en-US" sz="1600"/>
              <a:t>+ vector search (upcoming)</a:t>
            </a:r>
            <a:endParaRPr lang="en-US"/>
          </a:p>
          <a:p>
            <a:pPr lvl="0" algn="ctr" defTabSz="932304" fontAlgn="base">
              <a:lnSpc>
                <a:spcPct val="90000"/>
              </a:lnSpc>
              <a:spcBef>
                <a:spcPct val="0"/>
              </a:spcBef>
              <a:spcAft>
                <a:spcPct val="0"/>
              </a:spcAft>
              <a:defRPr/>
            </a:pPr>
            <a:endParaRPr lang="en-US" sz="1800"/>
          </a:p>
        </p:txBody>
      </p:sp>
      <p:sp>
        <p:nvSpPr>
          <p:cNvPr id="10" name="Rounded Rectangle 5">
            <a:extLst>
              <a:ext uri="{FF2B5EF4-FFF2-40B4-BE49-F238E27FC236}">
                <a16:creationId xmlns:a16="http://schemas.microsoft.com/office/drawing/2014/main" id="{B506C982-35D6-5DC2-6016-DA9107D1B05F}"/>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31" name="Group 30" descr="Document icon">
            <a:extLst>
              <a:ext uri="{FF2B5EF4-FFF2-40B4-BE49-F238E27FC236}">
                <a16:creationId xmlns:a16="http://schemas.microsoft.com/office/drawing/2014/main" id="{827018C7-ACF8-0502-AB61-74DB25B74224}"/>
              </a:ext>
            </a:extLst>
          </p:cNvPr>
          <p:cNvGrpSpPr/>
          <p:nvPr/>
        </p:nvGrpSpPr>
        <p:grpSpPr>
          <a:xfrm>
            <a:off x="8254126" y="1290250"/>
            <a:ext cx="1338773" cy="1338773"/>
            <a:chOff x="8254126" y="1290250"/>
            <a:chExt cx="1338773" cy="1338773"/>
          </a:xfrm>
        </p:grpSpPr>
        <p:sp>
          <p:nvSpPr>
            <p:cNvPr id="11" name="Oval 10">
              <a:extLst>
                <a:ext uri="{FF2B5EF4-FFF2-40B4-BE49-F238E27FC236}">
                  <a16:creationId xmlns:a16="http://schemas.microsoft.com/office/drawing/2014/main" id="{9C87ED0D-1C4F-CCAC-5DDC-0FC9D9395103}"/>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20" name="Graphic 19">
              <a:extLst>
                <a:ext uri="{FF2B5EF4-FFF2-40B4-BE49-F238E27FC236}">
                  <a16:creationId xmlns:a16="http://schemas.microsoft.com/office/drawing/2014/main" id="{0327B9EC-811D-5835-04BF-2F39912F3FA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789" y="1600913"/>
              <a:ext cx="717446" cy="717446"/>
            </a:xfrm>
            <a:prstGeom prst="rect">
              <a:avLst/>
            </a:prstGeom>
          </p:spPr>
        </p:pic>
      </p:grpSp>
      <p:sp>
        <p:nvSpPr>
          <p:cNvPr id="24" name="TextBox 23">
            <a:extLst>
              <a:ext uri="{FF2B5EF4-FFF2-40B4-BE49-F238E27FC236}">
                <a16:creationId xmlns:a16="http://schemas.microsoft.com/office/drawing/2014/main" id="{7497F494-6EB2-9B74-FE4C-44DB6BA15310}"/>
              </a:ext>
            </a:extLst>
          </p:cNvPr>
          <p:cNvSpPr txBox="1"/>
          <p:nvPr/>
        </p:nvSpPr>
        <p:spPr>
          <a:xfrm>
            <a:off x="7277592" y="2854647"/>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Documents</a:t>
            </a:r>
          </a:p>
          <a:p>
            <a:pPr lvl="0" algn="ctr" defTabSz="932304" fontAlgn="base">
              <a:lnSpc>
                <a:spcPct val="90000"/>
              </a:lnSpc>
              <a:spcBef>
                <a:spcPct val="0"/>
              </a:spcBef>
              <a:spcAft>
                <a:spcPct val="0"/>
              </a:spcAft>
              <a:defRPr/>
            </a:pPr>
            <a:r>
              <a:rPr lang="en-US" sz="2400">
                <a:latin typeface="+mj-lt"/>
              </a:rPr>
              <a:t>(Unstructured data)</a:t>
            </a:r>
          </a:p>
        </p:txBody>
      </p:sp>
      <p:sp>
        <p:nvSpPr>
          <p:cNvPr id="25" name="TextBox 24">
            <a:extLst>
              <a:ext uri="{FF2B5EF4-FFF2-40B4-BE49-F238E27FC236}">
                <a16:creationId xmlns:a16="http://schemas.microsoft.com/office/drawing/2014/main" id="{7C7380CF-F804-E8F2-6521-3D51B678551F}"/>
              </a:ext>
            </a:extLst>
          </p:cNvPr>
          <p:cNvSpPr txBox="1"/>
          <p:nvPr/>
        </p:nvSpPr>
        <p:spPr>
          <a:xfrm>
            <a:off x="6928915" y="3650676"/>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sp>
        <p:nvSpPr>
          <p:cNvPr id="27" name="TextBox 26">
            <a:extLst>
              <a:ext uri="{FF2B5EF4-FFF2-40B4-BE49-F238E27FC236}">
                <a16:creationId xmlns:a16="http://schemas.microsoft.com/office/drawing/2014/main" id="{47557385-A70B-E399-729D-1CFBAFA55AC2}"/>
              </a:ext>
            </a:extLst>
          </p:cNvPr>
          <p:cNvSpPr txBox="1"/>
          <p:nvPr/>
        </p:nvSpPr>
        <p:spPr>
          <a:xfrm>
            <a:off x="6808392" y="4232764"/>
            <a:ext cx="4230240" cy="1745093"/>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You need an ingestion process</a:t>
            </a:r>
          </a:p>
          <a:p>
            <a:pPr lvl="0" algn="ctr" defTabSz="932304" fontAlgn="base">
              <a:lnSpc>
                <a:spcPct val="90000"/>
              </a:lnSpc>
              <a:spcBef>
                <a:spcPct val="0"/>
              </a:spcBef>
              <a:spcAft>
                <a:spcPct val="0"/>
              </a:spcAft>
              <a:defRPr/>
            </a:pPr>
            <a:r>
              <a:rPr lang="en-US" sz="1800"/>
              <a:t>for </a:t>
            </a:r>
            <a:r>
              <a:rPr lang="en-US" sz="1800">
                <a:latin typeface="+mj-lt"/>
              </a:rPr>
              <a:t>extracting, splitting, vectorizing,</a:t>
            </a:r>
          </a:p>
          <a:p>
            <a:pPr lvl="0" algn="ctr" defTabSz="932304" fontAlgn="base">
              <a:lnSpc>
                <a:spcPct val="90000"/>
              </a:lnSpc>
              <a:spcBef>
                <a:spcPct val="0"/>
              </a:spcBef>
              <a:spcAft>
                <a:spcPct val="0"/>
              </a:spcAft>
              <a:defRPr/>
            </a:pPr>
            <a:r>
              <a:rPr lang="en-US" sz="1800"/>
              <a:t>and </a:t>
            </a:r>
            <a:r>
              <a:rPr lang="en-US" sz="1800">
                <a:latin typeface="+mj-lt"/>
              </a:rPr>
              <a:t>storing</a:t>
            </a:r>
            <a:r>
              <a:rPr lang="en-US" sz="1800"/>
              <a:t> document chunks.</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latin typeface="+mj-lt"/>
              </a:rPr>
              <a:t>Azure AI Search </a:t>
            </a:r>
            <a:r>
              <a:rPr lang="en-US" sz="1800"/>
              <a:t>+</a:t>
            </a:r>
          </a:p>
          <a:p>
            <a:pPr lvl="0" algn="ctr" defTabSz="932304" fontAlgn="base">
              <a:lnSpc>
                <a:spcPct val="90000"/>
              </a:lnSpc>
              <a:spcBef>
                <a:spcPct val="0"/>
              </a:spcBef>
              <a:spcAft>
                <a:spcPct val="0"/>
              </a:spcAft>
              <a:defRPr/>
            </a:pPr>
            <a:r>
              <a:rPr lang="en-US" sz="1800"/>
              <a:t>Integrated Vectorization</a:t>
            </a:r>
          </a:p>
          <a:p>
            <a:pPr lvl="0" algn="ctr" defTabSz="932304" fontAlgn="base">
              <a:lnSpc>
                <a:spcPct val="90000"/>
              </a:lnSpc>
              <a:spcBef>
                <a:spcPct val="0"/>
              </a:spcBef>
              <a:spcAft>
                <a:spcPct val="0"/>
              </a:spcAft>
              <a:defRPr/>
            </a:pPr>
            <a:r>
              <a:rPr lang="en-US" sz="1800"/>
              <a:t>Document Intelligence or </a:t>
            </a:r>
          </a:p>
        </p:txBody>
      </p:sp>
    </p:spTree>
    <p:extLst>
      <p:ext uri="{BB962C8B-B14F-4D97-AF65-F5344CB8AC3E}">
        <p14:creationId xmlns:p14="http://schemas.microsoft.com/office/powerpoint/2010/main" val="2635653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2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04167E-6 2.22222E-6 L 1.04167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600"/>
                                  </p:stCondLst>
                                  <p:childTnLst>
                                    <p:animMotion origin="layout" path="M -1.04167E-6 2.22222E-6 L -1.04167E-6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7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100000" fill="hold" grpId="1" nodeType="withEffect">
                                  <p:stCondLst>
                                    <p:cond delay="700"/>
                                  </p:stCondLst>
                                  <p:childTnLst>
                                    <p:animMotion origin="layout" path="M 0 -2.59259E-6 L 0 0.03542 " pathEditMode="relative" rAng="0" ptsTypes="AA">
                                      <p:cBhvr>
                                        <p:cTn id="29" dur="700" spd="-100000" fill="hold"/>
                                        <p:tgtEl>
                                          <p:spTgt spid="24"/>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100000" fill="hold" grpId="1" nodeType="withEffect">
                                  <p:stCondLst>
                                    <p:cond delay="700"/>
                                  </p:stCondLst>
                                  <p:childTnLst>
                                    <p:animMotion origin="layout" path="M 0 -2.59259E-6 L 0 0.03542 " pathEditMode="relative" rAng="0" ptsTypes="AA">
                                      <p:cBhvr>
                                        <p:cTn id="34" dur="700" spd="-100000" fill="hold"/>
                                        <p:tgtEl>
                                          <p:spTgt spid="25"/>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700"/>
                                  </p:stCondLst>
                                  <p:childTnLst>
                                    <p:animMotion origin="layout" path="M 0 -2.59259E-6 L 0 0.03542 " pathEditMode="relative" rAng="0" ptsTypes="AA">
                                      <p:cBhvr>
                                        <p:cTn id="39" dur="700" spd="-100000" fill="hold"/>
                                        <p:tgtEl>
                                          <p:spTgt spid="2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200"/>
                                  </p:stCondLst>
                                  <p:childTnLst>
                                    <p:animMotion origin="layout" path="M 0 -2.59259E-6 L 0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grpId="1" nodeType="withEffect">
                                  <p:stCondLst>
                                    <p:cond delay="200"/>
                                  </p:stCondLst>
                                  <p:childTnLst>
                                    <p:animMotion origin="layout" path="M 1.04167E-6 -2.22222E-6 L 1.04167E-6 0.03542 " pathEditMode="relative" rAng="0" ptsTypes="AA">
                                      <p:cBhvr>
                                        <p:cTn id="4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p:bldP spid="23" grpId="1"/>
      <p:bldP spid="26" grpId="0"/>
      <p:bldP spid="26" grpId="1"/>
      <p:bldP spid="10" grpId="0" animBg="1"/>
      <p:bldP spid="10" grpId="1" animBg="1"/>
      <p:bldP spid="24" grpId="0"/>
      <p:bldP spid="24" grpId="1"/>
      <p:bldP spid="25" grpId="0"/>
      <p:bldP spid="25" grpId="1"/>
      <p:bldP spid="27" grpId="0"/>
      <p:bldP spid="2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437996" y="416519"/>
            <a:ext cx="507370" cy="6202471"/>
            <a:chOff x="5510156" y="1163558"/>
            <a:chExt cx="507370" cy="6202471"/>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25034" y="1163558"/>
              <a:ext cx="372157" cy="360475"/>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10156" y="2543015"/>
              <a:ext cx="409449" cy="41246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79624" y="4868127"/>
              <a:ext cx="437902" cy="41246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639997" y="5668514"/>
              <a:ext cx="370635" cy="355019"/>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79624" y="7011010"/>
              <a:ext cx="370635" cy="355019"/>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364527"/>
            <a:ext cx="6181181" cy="16260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dirty="0">
                <a:gradFill>
                  <a:gsLst>
                    <a:gs pos="2917">
                      <a:schemeClr val="tx1"/>
                    </a:gs>
                    <a:gs pos="30000">
                      <a:schemeClr val="tx1"/>
                    </a:gs>
                  </a:gsLst>
                  <a:lin ang="5400000" scaled="0"/>
                </a:gradFill>
              </a:rPr>
              <a:t>Do you need an AI?</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Introductions</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Prerequisites for this tutorial</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Demo application</a:t>
            </a:r>
          </a:p>
          <a:p>
            <a:pPr marL="0" marR="0" lvl="0" indent="0" algn="l" defTabSz="932449" rtl="0" eaLnBrk="1" fontAlgn="auto" latinLnBrk="0" hangingPunct="1">
              <a:lnSpc>
                <a:spcPct val="100000"/>
              </a:lnSpc>
              <a:spcBef>
                <a:spcPts val="200"/>
              </a:spcBef>
              <a:spcAft>
                <a:spcPts val="0"/>
              </a:spcAft>
              <a:buClrTx/>
              <a:buSzTx/>
              <a:buFontTx/>
              <a:buNone/>
              <a:tabLst/>
              <a:defRPr/>
            </a:pPr>
            <a:endParaRPr kumimoji="0" lang="en-US" sz="2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B12EBEF7-2E79-C49B-3948-955DB109B71A}"/>
              </a:ext>
            </a:extLst>
          </p:cNvPr>
          <p:cNvSpPr txBox="1"/>
          <p:nvPr/>
        </p:nvSpPr>
        <p:spPr>
          <a:xfrm>
            <a:off x="5351186" y="1905307"/>
            <a:ext cx="5135273" cy="215443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000" dirty="0">
                <a:gradFill>
                  <a:gsLst>
                    <a:gs pos="2917">
                      <a:schemeClr val="tx1"/>
                    </a:gs>
                    <a:gs pos="30000">
                      <a:schemeClr val="tx1"/>
                    </a:gs>
                  </a:gsLst>
                  <a:lin ang="5400000" scaled="0"/>
                </a:gradFill>
              </a:rPr>
              <a:t>   AI is not just LLMs and GPT</a:t>
            </a:r>
          </a:p>
          <a:p>
            <a:pPr lvl="1"/>
            <a:r>
              <a:rPr lang="en-US" sz="2000" dirty="0">
                <a:gradFill>
                  <a:gsLst>
                    <a:gs pos="2917">
                      <a:schemeClr val="tx1"/>
                    </a:gs>
                    <a:gs pos="30000">
                      <a:schemeClr val="tx1"/>
                    </a:gs>
                  </a:gsLst>
                  <a:lin ang="5400000" scaled="0"/>
                </a:gradFill>
              </a:rPr>
              <a:t>Types of AI</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Completions, embeddings and other LLM concepts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Multi-modal embeddings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Storing embeddings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4638952" y="4072389"/>
            <a:ext cx="5723981"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gradFill>
                  <a:gsLst>
                    <a:gs pos="2917">
                      <a:schemeClr val="tx1"/>
                    </a:gs>
                    <a:gs pos="30000">
                      <a:schemeClr val="tx1"/>
                    </a:gs>
                  </a:gsLst>
                  <a:lin ang="5400000" scaled="0"/>
                </a:gradFill>
              </a:rPr>
              <a:t>Building AI applications in Python </a:t>
            </a:r>
          </a:p>
          <a:p>
            <a:r>
              <a:rPr lang="en-US" sz="2000" dirty="0">
                <a:gradFill>
                  <a:gsLst>
                    <a:gs pos="2917">
                      <a:schemeClr val="tx1"/>
                    </a:gs>
                    <a:gs pos="30000">
                      <a:schemeClr val="tx1"/>
                    </a:gs>
                  </a:gsLst>
                  <a:lin ang="5400000" scaled="0"/>
                </a:gradFill>
              </a:rPr>
              <a:t>(Hands on work)</a:t>
            </a:r>
          </a:p>
        </p:txBody>
      </p:sp>
      <p:sp>
        <p:nvSpPr>
          <p:cNvPr id="16" name="TextBox 15">
            <a:extLst>
              <a:ext uri="{FF2B5EF4-FFF2-40B4-BE49-F238E27FC236}">
                <a16:creationId xmlns:a16="http://schemas.microsoft.com/office/drawing/2014/main" id="{E75880E0-A45F-E9E4-B781-1D401F5FB918}"/>
              </a:ext>
            </a:extLst>
          </p:cNvPr>
          <p:cNvSpPr txBox="1"/>
          <p:nvPr/>
        </p:nvSpPr>
        <p:spPr>
          <a:xfrm>
            <a:off x="4878099" y="4873021"/>
            <a:ext cx="5135273" cy="123110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gradFill>
                  <a:gsLst>
                    <a:gs pos="2917">
                      <a:schemeClr val="tx1"/>
                    </a:gs>
                    <a:gs pos="30000">
                      <a:schemeClr val="tx1"/>
                    </a:gs>
                  </a:gsLst>
                  <a:lin ang="5400000" scaled="0"/>
                </a:gradFill>
              </a:rPr>
              <a:t>Considerations for Production</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Manual Experimentation</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Automated Evaluation</a:t>
            </a:r>
          </a:p>
          <a:p>
            <a:pPr marL="914400" lvl="1" indent="-457200">
              <a:buFont typeface="Arial" panose="020B0604020202020204" pitchFamily="34" charset="0"/>
              <a:buChar char="•"/>
            </a:pPr>
            <a:r>
              <a:rPr lang="en-US" sz="2000" dirty="0">
                <a:gradFill>
                  <a:gsLst>
                    <a:gs pos="2917">
                      <a:schemeClr val="tx1"/>
                    </a:gs>
                    <a:gs pos="30000">
                      <a:schemeClr val="tx1"/>
                    </a:gs>
                  </a:gsLst>
                  <a:lin ang="5400000" scaled="0"/>
                </a:gradFill>
              </a:rPr>
              <a:t>Monitoring</a:t>
            </a:r>
          </a:p>
        </p:txBody>
      </p:sp>
      <p:sp>
        <p:nvSpPr>
          <p:cNvPr id="17" name="TextBox 16">
            <a:extLst>
              <a:ext uri="{FF2B5EF4-FFF2-40B4-BE49-F238E27FC236}">
                <a16:creationId xmlns:a16="http://schemas.microsoft.com/office/drawing/2014/main" id="{905BD0CB-EAD8-97B6-F3B9-D6C94751ACE6}"/>
              </a:ext>
            </a:extLst>
          </p:cNvPr>
          <p:cNvSpPr txBox="1"/>
          <p:nvPr/>
        </p:nvSpPr>
        <p:spPr>
          <a:xfrm>
            <a:off x="3795047" y="6271261"/>
            <a:ext cx="5135273"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000" dirty="0">
                <a:gradFill>
                  <a:gsLst>
                    <a:gs pos="2917">
                      <a:schemeClr val="tx1"/>
                    </a:gs>
                    <a:gs pos="30000">
                      <a:schemeClr val="tx1"/>
                    </a:gs>
                  </a:gsLst>
                  <a:lin ang="5400000" scaled="0"/>
                </a:gradFill>
              </a:rPr>
              <a:t>Wrap Up</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8.33333E-7 -2.22222E-6 L 8.33333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4.375E-6 7.40741E-7 L -4.375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2.91667E-6 -1.48148E-6 L 2.91667E-6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5E-6 4.44444E-6 L 5E-6 0.03541 " pathEditMode="relative" rAng="0" ptsTypes="AA">
                                      <p:cBhvr>
                                        <p:cTn id="29"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3" y="1435100"/>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88263" y="3075308"/>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nvGraphicFramePr>
        <p:xfrm>
          <a:off x="588263" y="3073147"/>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6063994"/>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Compute a vector with OpenAI model</a:t>
            </a:r>
            <a:r>
              <a:rPr kumimoji="0" lang="en-US" sz="1200" b="0" i="0" u="none" strike="noStrike" kern="1200" cap="none" spc="0" normalizeH="0" baseline="0" noProof="0">
                <a:ln>
                  <a:noFill/>
                </a:ln>
                <a:solidFill>
                  <a:schemeClr val="bg1"/>
                </a:solidFill>
                <a:effectLst/>
                <a:uLnTx/>
                <a:uFillTx/>
                <a:latin typeface="+mj-lt"/>
                <a:ea typeface="+mn-ea"/>
                <a:cs typeface="+mn-cs"/>
              </a:rPr>
              <a:t>   </a:t>
            </a:r>
          </a:p>
        </p:txBody>
      </p:sp>
    </p:spTree>
    <p:extLst>
      <p:ext uri="{BB962C8B-B14F-4D97-AF65-F5344CB8AC3E}">
        <p14:creationId xmlns:p14="http://schemas.microsoft.com/office/powerpoint/2010/main" val="245159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11" name="Rectangle: Rounded Corners 7">
            <a:extLst>
              <a:ext uri="{FF2B5EF4-FFF2-40B4-BE49-F238E27FC236}">
                <a16:creationId xmlns:a16="http://schemas.microsoft.com/office/drawing/2014/main" id="{27DB68D8-8CCD-8455-A414-B5CCCA1D971C}"/>
              </a:ext>
            </a:extLst>
          </p:cNvPr>
          <p:cNvSpPr/>
          <p:nvPr/>
        </p:nvSpPr>
        <p:spPr>
          <a:xfrm>
            <a:off x="588262" y="5602496"/>
            <a:ext cx="3751517"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Compare vectors with cosine similarity </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2171624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bg/>
                                          </p:spTgt>
                                        </p:tgtEl>
                                        <p:attrNameLst>
                                          <p:attrName>style.visibility</p:attrName>
                                        </p:attrNameLst>
                                      </p:cBhvr>
                                      <p:to>
                                        <p:strVal val="visible"/>
                                      </p:to>
                                    </p:set>
                                    <p:animEffect transition="in" filter="fade">
                                      <p:cBhvr>
                                        <p:cTn id="67" dur="500"/>
                                        <p:tgtEl>
                                          <p:spTgt spid="11">
                                            <p:bg/>
                                          </p:spTgt>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11">
                                            <p:txEl>
                                              <p:pRg st="0" end="0"/>
                                            </p:txEl>
                                          </p:spTgt>
                                        </p:tgtEl>
                                        <p:attrNameLst>
                                          <p:attrName>style.visibility</p:attrName>
                                        </p:attrNameLst>
                                      </p:cBhvr>
                                      <p:to>
                                        <p:strVal val="visible"/>
                                      </p:to>
                                    </p:set>
                                    <p:animEffect transition="in" filter="fade">
                                      <p:cBhvr>
                                        <p:cTn id="70" dur="500"/>
                                        <p:tgtEl>
                                          <p:spTgt spid="11">
                                            <p:txEl>
                                              <p:pRg st="0" end="0"/>
                                            </p:txEl>
                                          </p:spTgt>
                                        </p:tgtEl>
                                      </p:cBhvr>
                                    </p:animEffect>
                                  </p:childTnLst>
                                </p:cTn>
                              </p:par>
                              <p:par>
                                <p:cTn id="71" presetID="42" presetClass="path" presetSubtype="0" decel="100000" fill="hold" grpId="1" nodeType="withEffect">
                                  <p:stCondLst>
                                    <p:cond delay="200"/>
                                  </p:stCondLst>
                                  <p:childTnLst>
                                    <p:animMotion origin="layout" path="M 0 -2.59259E-6 L 0 0.03542 " pathEditMode="relative" rAng="0" ptsTypes="AA">
                                      <p:cBhvr>
                                        <p:cTn id="72" dur="700" spd="-100000" fill="hold"/>
                                        <p:tgtEl>
                                          <p:spTgt spid="11">
                                            <p:bg/>
                                          </p:spTgt>
                                        </p:tgtEl>
                                        <p:attrNameLst>
                                          <p:attrName>ppt_x</p:attrName>
                                          <p:attrName>ppt_y</p:attrName>
                                        </p:attrNameLst>
                                      </p:cBhvr>
                                      <p:rCtr x="0" y="1759"/>
                                    </p:animMotion>
                                  </p:childTnLst>
                                </p:cTn>
                              </p:par>
                              <p:par>
                                <p:cTn id="73" presetID="42" presetClass="path" presetSubtype="0" decel="100000" fill="hold" grpId="1" nodeType="withEffect">
                                  <p:stCondLst>
                                    <p:cond delay="200"/>
                                  </p:stCondLst>
                                  <p:childTnLst>
                                    <p:animMotion origin="layout" path="M 0 -2.59259E-6 L 0 0.03542 " pathEditMode="relative" rAng="0" ptsTypes="AA">
                                      <p:cBhvr>
                                        <p:cTn id="74" dur="700" spd="-100000" fill="hold"/>
                                        <p:tgtEl>
                                          <p:spTgt spid="11">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11" grpId="0" uiExpand="1" build="p" animBg="1"/>
      <p:bldP spid="11" grpId="1"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sp>
        <p:nvSpPr>
          <p:cNvPr id="2" name="Rectangle: Rounded Corners 7">
            <a:extLst>
              <a:ext uri="{FF2B5EF4-FFF2-40B4-BE49-F238E27FC236}">
                <a16:creationId xmlns:a16="http://schemas.microsoft.com/office/drawing/2014/main" id="{F5C3D1AC-0B02-8E3D-A063-E0E542463848}"/>
              </a:ext>
            </a:extLst>
          </p:cNvPr>
          <p:cNvSpPr/>
          <p:nvPr/>
        </p:nvSpPr>
        <p:spPr>
          <a:xfrm>
            <a:off x="588262" y="6063994"/>
            <a:ext cx="3291040"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Search vectors with query vector</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500"/>
                                        <p:tgtEl>
                                          <p:spTgt spid="2"/>
                                        </p:tgtEl>
                                      </p:cBhvr>
                                    </p:animEffect>
                                  </p:childTnLst>
                                </p:cTn>
                              </p:par>
                              <p:par>
                                <p:cTn id="155" presetID="42" presetClass="path" presetSubtype="0" decel="100000" fill="hold" grpId="1" nodeType="withEffect">
                                  <p:stCondLst>
                                    <p:cond delay="0"/>
                                  </p:stCondLst>
                                  <p:childTnLst>
                                    <p:animMotion origin="layout" path="M 0 -2.59259E-6 L 0 0.03542 " pathEditMode="relative" rAng="0" ptsTypes="AA">
                                      <p:cBhvr>
                                        <p:cTn id="156"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2" grpId="0" animBg="1"/>
      <p:bldP spid="2"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63DF-8F0A-FAF7-3238-34B0D3392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58719-1FFB-03B2-6881-C8D40EDFEF20}"/>
              </a:ext>
            </a:extLst>
          </p:cNvPr>
          <p:cNvSpPr>
            <a:spLocks noGrp="1"/>
          </p:cNvSpPr>
          <p:nvPr>
            <p:ph type="title"/>
          </p:nvPr>
        </p:nvSpPr>
        <p:spPr/>
        <p:txBody>
          <a:bodyPr/>
          <a:lstStyle/>
          <a:p>
            <a:r>
              <a:rPr lang="en-US"/>
              <a:t>Vector databases in Azure</a:t>
            </a:r>
          </a:p>
        </p:txBody>
      </p:sp>
      <p:sp>
        <p:nvSpPr>
          <p:cNvPr id="3" name="Rounded Rectangle 5">
            <a:extLst>
              <a:ext uri="{FF2B5EF4-FFF2-40B4-BE49-F238E27FC236}">
                <a16:creationId xmlns:a16="http://schemas.microsoft.com/office/drawing/2014/main" id="{F5E38A67-E77D-F968-A277-727705D567BB}"/>
              </a:ext>
              <a:ext uri="{C183D7F6-B498-43B3-948B-1728B52AA6E4}">
                <adec:decorative xmlns:adec="http://schemas.microsoft.com/office/drawing/2017/decorative" val="1"/>
              </a:ext>
            </a:extLst>
          </p:cNvPr>
          <p:cNvSpPr/>
          <p:nvPr/>
        </p:nvSpPr>
        <p:spPr bwMode="auto">
          <a:xfrm>
            <a:off x="599815"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19" name="Group 18" descr="Database with magnifying glass icon">
            <a:extLst>
              <a:ext uri="{FF2B5EF4-FFF2-40B4-BE49-F238E27FC236}">
                <a16:creationId xmlns:a16="http://schemas.microsoft.com/office/drawing/2014/main" id="{A388C3EA-86D7-2038-25B2-D924063BD5C6}"/>
              </a:ext>
            </a:extLst>
          </p:cNvPr>
          <p:cNvGrpSpPr/>
          <p:nvPr/>
        </p:nvGrpSpPr>
        <p:grpSpPr>
          <a:xfrm>
            <a:off x="2599102" y="1290251"/>
            <a:ext cx="1338773" cy="1338773"/>
            <a:chOff x="2599102" y="1290251"/>
            <a:chExt cx="1338773" cy="1338773"/>
          </a:xfrm>
        </p:grpSpPr>
        <p:sp>
          <p:nvSpPr>
            <p:cNvPr id="6" name="Oval 5">
              <a:extLst>
                <a:ext uri="{FF2B5EF4-FFF2-40B4-BE49-F238E27FC236}">
                  <a16:creationId xmlns:a16="http://schemas.microsoft.com/office/drawing/2014/main" id="{8C210186-4E09-0377-802D-E7FFC34D738B}"/>
                </a:ext>
                <a:ext uri="{C183D7F6-B498-43B3-948B-1728B52AA6E4}">
                  <adec:decorative xmlns:adec="http://schemas.microsoft.com/office/drawing/2017/decorative" val="1"/>
                </a:ext>
              </a:extLst>
            </p:cNvPr>
            <p:cNvSpPr/>
            <p:nvPr/>
          </p:nvSpPr>
          <p:spPr bwMode="auto">
            <a:xfrm>
              <a:off x="2599102" y="1290251"/>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6" name="Graphic 15">
              <a:extLst>
                <a:ext uri="{FF2B5EF4-FFF2-40B4-BE49-F238E27FC236}">
                  <a16:creationId xmlns:a16="http://schemas.microsoft.com/office/drawing/2014/main" id="{7C1F5703-357A-0C33-5801-18ECB40685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2022" y="1658135"/>
              <a:ext cx="592931" cy="592931"/>
            </a:xfrm>
            <a:prstGeom prst="rect">
              <a:avLst/>
            </a:prstGeom>
          </p:spPr>
        </p:pic>
      </p:grpSp>
      <p:sp>
        <p:nvSpPr>
          <p:cNvPr id="9" name="TextBox 8">
            <a:extLst>
              <a:ext uri="{FF2B5EF4-FFF2-40B4-BE49-F238E27FC236}">
                <a16:creationId xmlns:a16="http://schemas.microsoft.com/office/drawing/2014/main" id="{386A541F-F206-1F6E-658F-B4C56930C2E0}"/>
              </a:ext>
            </a:extLst>
          </p:cNvPr>
          <p:cNvSpPr txBox="1"/>
          <p:nvPr/>
        </p:nvSpPr>
        <p:spPr>
          <a:xfrm>
            <a:off x="1276925" y="3016011"/>
            <a:ext cx="3983126"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Vectors in Azure databases</a:t>
            </a:r>
          </a:p>
        </p:txBody>
      </p:sp>
      <p:sp>
        <p:nvSpPr>
          <p:cNvPr id="12" name="TextBox 11">
            <a:extLst>
              <a:ext uri="{FF2B5EF4-FFF2-40B4-BE49-F238E27FC236}">
                <a16:creationId xmlns:a16="http://schemas.microsoft.com/office/drawing/2014/main" id="{C062C4EE-D571-FAC1-466B-9621AE426ACB}"/>
              </a:ext>
            </a:extLst>
          </p:cNvPr>
          <p:cNvSpPr txBox="1"/>
          <p:nvPr/>
        </p:nvSpPr>
        <p:spPr>
          <a:xfrm>
            <a:off x="1273891"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Keep your data where it is:</a:t>
            </a:r>
            <a:br>
              <a:rPr lang="en-US" sz="1800"/>
            </a:br>
            <a:r>
              <a:rPr lang="en-US" sz="1800"/>
              <a:t>native vector search capabilities</a:t>
            </a:r>
          </a:p>
        </p:txBody>
      </p:sp>
      <p:sp>
        <p:nvSpPr>
          <p:cNvPr id="13" name="TextBox 12">
            <a:extLst>
              <a:ext uri="{FF2B5EF4-FFF2-40B4-BE49-F238E27FC236}">
                <a16:creationId xmlns:a16="http://schemas.microsoft.com/office/drawing/2014/main" id="{55FD8C11-3B9B-8FAC-3C23-451F7E87694D}"/>
              </a:ext>
            </a:extLst>
          </p:cNvPr>
          <p:cNvSpPr txBox="1"/>
          <p:nvPr/>
        </p:nvSpPr>
        <p:spPr>
          <a:xfrm>
            <a:off x="1153368" y="4555492"/>
            <a:ext cx="4230240" cy="2206758"/>
          </a:xfrm>
          <a:prstGeom prst="rect">
            <a:avLst/>
          </a:prstGeom>
          <a:noFill/>
        </p:spPr>
        <p:txBody>
          <a:bodyPr wrap="square" lIns="0" tIns="0" rIns="0" bIns="0" rtlCol="0">
            <a:spAutoFit/>
          </a:bodyPr>
          <a:lstStyle/>
          <a:p>
            <a:pPr lvl="0" algn="ctr" defTabSz="932304" fontAlgn="base">
              <a:lnSpc>
                <a:spcPct val="90000"/>
              </a:lnSpc>
              <a:spcBef>
                <a:spcPts val="600"/>
              </a:spcBef>
              <a:spcAft>
                <a:spcPct val="0"/>
              </a:spcAft>
              <a:defRPr/>
            </a:pPr>
            <a:r>
              <a:rPr lang="en-US" sz="1800">
                <a:latin typeface="+mj-lt"/>
              </a:rPr>
              <a:t>Built into: </a:t>
            </a:r>
          </a:p>
          <a:p>
            <a:pPr lvl="0" algn="ctr" defTabSz="932304" fontAlgn="base">
              <a:lnSpc>
                <a:spcPct val="90000"/>
              </a:lnSpc>
              <a:spcBef>
                <a:spcPts val="600"/>
              </a:spcBef>
              <a:spcAft>
                <a:spcPct val="0"/>
              </a:spcAft>
              <a:defRPr/>
            </a:pPr>
            <a:r>
              <a:rPr lang="en-US" sz="1800"/>
              <a:t>Azure Cosmos DB MongoDB </a:t>
            </a:r>
            <a:r>
              <a:rPr lang="en-US" sz="1800" err="1"/>
              <a:t>vCore</a:t>
            </a:r>
            <a:endParaRPr lang="en-US" sz="1800"/>
          </a:p>
          <a:p>
            <a:pPr lvl="0" algn="ctr" defTabSz="932304" fontAlgn="base">
              <a:lnSpc>
                <a:spcPct val="90000"/>
              </a:lnSpc>
              <a:spcBef>
                <a:spcPts val="600"/>
              </a:spcBef>
              <a:spcAft>
                <a:spcPct val="0"/>
              </a:spcAft>
              <a:defRPr/>
            </a:pPr>
            <a:r>
              <a:rPr lang="en-US" sz="1800"/>
              <a:t>Azure PostgreSQL services</a:t>
            </a:r>
          </a:p>
          <a:p>
            <a:pPr algn="ctr" defTabSz="932304" fontAlgn="base">
              <a:lnSpc>
                <a:spcPct val="90000"/>
              </a:lnSpc>
              <a:spcBef>
                <a:spcPts val="600"/>
              </a:spcBef>
              <a:spcAft>
                <a:spcPct val="0"/>
              </a:spcAft>
              <a:defRPr/>
            </a:pPr>
            <a:r>
              <a:rPr lang="en-US" sz="1800"/>
              <a:t>Eventhouse in Microsoft Fabric</a:t>
            </a:r>
          </a:p>
          <a:p>
            <a:pPr lvl="0" algn="ctr" defTabSz="932304" fontAlgn="base">
              <a:lnSpc>
                <a:spcPct val="90000"/>
              </a:lnSpc>
              <a:spcBef>
                <a:spcPts val="600"/>
              </a:spcBef>
              <a:spcAft>
                <a:spcPct val="0"/>
              </a:spcAft>
              <a:defRPr/>
            </a:pPr>
            <a:r>
              <a:rPr lang="en-US" sz="1800"/>
              <a:t>Azure SQL server (upcoming)</a:t>
            </a:r>
          </a:p>
          <a:p>
            <a:pPr lvl="0" algn="ctr" defTabSz="932304" fontAlgn="base">
              <a:lnSpc>
                <a:spcPct val="90000"/>
              </a:lnSpc>
              <a:spcBef>
                <a:spcPts val="600"/>
              </a:spcBef>
              <a:spcAft>
                <a:spcPct val="0"/>
              </a:spcAft>
              <a:defRPr/>
            </a:pPr>
            <a:endParaRPr lang="en-US" sz="1800"/>
          </a:p>
          <a:p>
            <a:pPr lvl="0" algn="ctr" defTabSz="932304" fontAlgn="base">
              <a:lnSpc>
                <a:spcPct val="90000"/>
              </a:lnSpc>
              <a:spcBef>
                <a:spcPts val="600"/>
              </a:spcBef>
              <a:spcAft>
                <a:spcPct val="0"/>
              </a:spcAft>
              <a:defRPr/>
            </a:pPr>
            <a:endParaRPr lang="en-US" sz="1800"/>
          </a:p>
        </p:txBody>
      </p:sp>
      <p:sp>
        <p:nvSpPr>
          <p:cNvPr id="4" name="Rounded Rectangle 5">
            <a:extLst>
              <a:ext uri="{FF2B5EF4-FFF2-40B4-BE49-F238E27FC236}">
                <a16:creationId xmlns:a16="http://schemas.microsoft.com/office/drawing/2014/main" id="{13272066-F1DE-D14F-0820-E04B7A2E64D0}"/>
              </a:ext>
              <a:ext uri="{C183D7F6-B498-43B3-948B-1728B52AA6E4}">
                <adec:decorative xmlns:adec="http://schemas.microsoft.com/office/drawing/2017/decorative" val="1"/>
              </a:ext>
            </a:extLst>
          </p:cNvPr>
          <p:cNvSpPr/>
          <p:nvPr/>
        </p:nvSpPr>
        <p:spPr bwMode="auto">
          <a:xfrm>
            <a:off x="6254839" y="1957589"/>
            <a:ext cx="5337346" cy="4353058"/>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2" name="Group 21" descr="Magnifying glass icon">
            <a:extLst>
              <a:ext uri="{FF2B5EF4-FFF2-40B4-BE49-F238E27FC236}">
                <a16:creationId xmlns:a16="http://schemas.microsoft.com/office/drawing/2014/main" id="{61E484D2-9F9C-48EB-6A3A-D4F5318D05C9}"/>
              </a:ext>
            </a:extLst>
          </p:cNvPr>
          <p:cNvGrpSpPr/>
          <p:nvPr/>
        </p:nvGrpSpPr>
        <p:grpSpPr>
          <a:xfrm>
            <a:off x="8254126" y="1290250"/>
            <a:ext cx="1338773" cy="1338773"/>
            <a:chOff x="8254126" y="1290250"/>
            <a:chExt cx="1338773" cy="1338773"/>
          </a:xfrm>
        </p:grpSpPr>
        <p:sp>
          <p:nvSpPr>
            <p:cNvPr id="5" name="Oval 4">
              <a:extLst>
                <a:ext uri="{FF2B5EF4-FFF2-40B4-BE49-F238E27FC236}">
                  <a16:creationId xmlns:a16="http://schemas.microsoft.com/office/drawing/2014/main" id="{647115E3-D994-6CE7-E54E-3A79D29D08A1}"/>
                </a:ext>
                <a:ext uri="{C183D7F6-B498-43B3-948B-1728B52AA6E4}">
                  <adec:decorative xmlns:adec="http://schemas.microsoft.com/office/drawing/2017/decorative" val="1"/>
                </a:ext>
              </a:extLst>
            </p:cNvPr>
            <p:cNvSpPr/>
            <p:nvPr/>
          </p:nvSpPr>
          <p:spPr bwMode="auto">
            <a:xfrm>
              <a:off x="8254126" y="1290250"/>
              <a:ext cx="1338773" cy="133877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pic>
          <p:nvPicPr>
            <p:cNvPr id="18" name="Graphic 17">
              <a:extLst>
                <a:ext uri="{FF2B5EF4-FFF2-40B4-BE49-F238E27FC236}">
                  <a16:creationId xmlns:a16="http://schemas.microsoft.com/office/drawing/2014/main" id="{F5F1B781-2CDC-5DDF-CF83-6059D21D164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7047" y="1653419"/>
              <a:ext cx="592931" cy="592931"/>
            </a:xfrm>
            <a:prstGeom prst="rect">
              <a:avLst/>
            </a:prstGeom>
          </p:spPr>
        </p:pic>
      </p:grpSp>
      <p:sp>
        <p:nvSpPr>
          <p:cNvPr id="10" name="TextBox 9">
            <a:extLst>
              <a:ext uri="{FF2B5EF4-FFF2-40B4-BE49-F238E27FC236}">
                <a16:creationId xmlns:a16="http://schemas.microsoft.com/office/drawing/2014/main" id="{FB20317B-6375-EDE4-EA8C-C02BCE9C79ED}"/>
              </a:ext>
            </a:extLst>
          </p:cNvPr>
          <p:cNvSpPr txBox="1"/>
          <p:nvPr/>
        </p:nvSpPr>
        <p:spPr>
          <a:xfrm>
            <a:off x="7277592" y="3016011"/>
            <a:ext cx="3291840" cy="3323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mj-lt"/>
              </a:rPr>
              <a:t>Azure AI Search</a:t>
            </a:r>
          </a:p>
        </p:txBody>
      </p:sp>
      <p:sp>
        <p:nvSpPr>
          <p:cNvPr id="11" name="TextBox 10">
            <a:extLst>
              <a:ext uri="{FF2B5EF4-FFF2-40B4-BE49-F238E27FC236}">
                <a16:creationId xmlns:a16="http://schemas.microsoft.com/office/drawing/2014/main" id="{63940FDD-D623-C654-8E5B-0ADCA1B5C5C0}"/>
              </a:ext>
            </a:extLst>
          </p:cNvPr>
          <p:cNvSpPr txBox="1"/>
          <p:nvPr/>
        </p:nvSpPr>
        <p:spPr>
          <a:xfrm>
            <a:off x="6928915" y="3487479"/>
            <a:ext cx="3989194"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Best relevance: highest quality</a:t>
            </a:r>
            <a:br>
              <a:rPr lang="en-US" sz="1800"/>
            </a:br>
            <a:r>
              <a:rPr lang="en-US" sz="1800"/>
              <a:t>of results out of the box</a:t>
            </a:r>
          </a:p>
        </p:txBody>
      </p:sp>
      <p:sp>
        <p:nvSpPr>
          <p:cNvPr id="14" name="TextBox 13">
            <a:extLst>
              <a:ext uri="{FF2B5EF4-FFF2-40B4-BE49-F238E27FC236}">
                <a16:creationId xmlns:a16="http://schemas.microsoft.com/office/drawing/2014/main" id="{4092C9E3-F387-E445-7ED3-0296ABBDE04C}"/>
              </a:ext>
            </a:extLst>
          </p:cNvPr>
          <p:cNvSpPr txBox="1"/>
          <p:nvPr/>
        </p:nvSpPr>
        <p:spPr>
          <a:xfrm>
            <a:off x="6808392" y="4555492"/>
            <a:ext cx="42302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Automatically index data</a:t>
            </a:r>
            <a:br>
              <a:rPr lang="en-US" sz="1800"/>
            </a:br>
            <a:r>
              <a:rPr lang="en-US" sz="1800"/>
              <a:t>from Azure data sources:</a:t>
            </a:r>
            <a:br>
              <a:rPr lang="en-US" sz="1800"/>
            </a:br>
            <a:r>
              <a:rPr lang="en-US" sz="1800"/>
              <a:t>SQL DB, Cosmos DB, Blob</a:t>
            </a:r>
            <a:br>
              <a:rPr lang="en-US" sz="1800"/>
            </a:br>
            <a:r>
              <a:rPr lang="en-US" sz="1800"/>
              <a:t>Storage, ADLSv2, and more</a:t>
            </a:r>
          </a:p>
        </p:txBody>
      </p:sp>
    </p:spTree>
    <p:extLst>
      <p:ext uri="{BB962C8B-B14F-4D97-AF65-F5344CB8AC3E}">
        <p14:creationId xmlns:p14="http://schemas.microsoft.com/office/powerpoint/2010/main" val="4636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0 -2.59259E-6 L 0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500"/>
                                  </p:stCondLst>
                                  <p:childTnLst>
                                    <p:animMotion origin="layout" path="M 0 -2.59259E-6 L 0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600"/>
                                  </p:stCondLst>
                                  <p:childTnLst>
                                    <p:animMotion origin="layout" path="M 0 -2.59259E-6 L 0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200"/>
                                  </p:stCondLst>
                                  <p:childTnLst>
                                    <p:animMotion origin="layout" path="M 0 -2.59259E-6 L 0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200"/>
                                  </p:stCondLst>
                                  <p:childTnLst>
                                    <p:animMotion origin="layout" path="M 1.04167E-6 -1.48148E-6 L 1.04167E-6 0.03542 " pathEditMode="relative" rAng="0" ptsTypes="AA">
                                      <p:cBhvr>
                                        <p:cTn id="39" dur="700" spd="-100000" fill="hold"/>
                                        <p:tgtEl>
                                          <p:spTgt spid="13"/>
                                        </p:tgtEl>
                                        <p:attrNameLst>
                                          <p:attrName>ppt_x</p:attrName>
                                          <p:attrName>ppt_y</p:attrName>
                                        </p:attrNameLst>
                                      </p:cBhvr>
                                      <p:rCtr x="0" y="1759"/>
                                    </p:animMotion>
                                  </p:childTnLst>
                                </p:cTn>
                              </p:par>
                              <p:par>
                                <p:cTn id="40" presetID="10" presetClass="entr" presetSubtype="0" fill="hold" grpId="0" nodeType="withEffect">
                                  <p:stCondLst>
                                    <p:cond delay="7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700"/>
                                  </p:stCondLst>
                                  <p:childTnLst>
                                    <p:animMotion origin="layout" path="M 0 -2.59259E-6 L 0 0.03542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7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700"/>
                                  </p:stCondLst>
                                  <p:childTnLst>
                                    <p:animMotion origin="layout" path="M 0 -2.59259E-6 L 0 0.03542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7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700"/>
                                  </p:stCondLst>
                                  <p:childTnLst>
                                    <p:animMotion origin="layout" path="M 0 -2.59259E-6 L 0 0.03542 " pathEditMode="relative" rAng="0" ptsTypes="AA">
                                      <p:cBhvr>
                                        <p:cTn id="5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9" grpId="1"/>
      <p:bldP spid="12" grpId="0"/>
      <p:bldP spid="12" grpId="1"/>
      <p:bldP spid="13" grpId="0"/>
      <p:bldP spid="13" grpId="1"/>
      <p:bldP spid="4" grpId="0" animBg="1"/>
      <p:bldP spid="4" grpId="1" animBg="1"/>
      <p:bldP spid="10" grpId="0"/>
      <p:bldP spid="10" grpId="1"/>
      <p:bldP spid="11" grpId="0"/>
      <p:bldP spid="11"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ular Callout 4">
            <a:extLst>
              <a:ext uri="{FF2B5EF4-FFF2-40B4-BE49-F238E27FC236}">
                <a16:creationId xmlns:a16="http://schemas.microsoft.com/office/drawing/2014/main" id="{5DD54C93-6A00-D6E9-AE96-5D11C002F8AA}"/>
              </a:ext>
            </a:extLst>
          </p:cNvPr>
          <p:cNvSpPr/>
          <p:nvPr/>
        </p:nvSpPr>
        <p:spPr bwMode="auto">
          <a:xfrm>
            <a:off x="1273215" y="1395266"/>
            <a:ext cx="5474826" cy="1139590"/>
          </a:xfrm>
          <a:prstGeom prst="wedgeRoundRectCallout">
            <a:avLst>
              <a:gd name="adj1" fmla="val -56998"/>
              <a:gd name="adj2" fmla="val 31722"/>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400" dirty="0">
                <a:solidFill>
                  <a:schemeClr val="tx1"/>
                </a:solidFill>
              </a:rPr>
              <a:t>If a vector is just a series of numbers, do I need a Vector Database?</a:t>
            </a:r>
          </a:p>
        </p:txBody>
      </p:sp>
      <p:sp>
        <p:nvSpPr>
          <p:cNvPr id="2" name="Title 1">
            <a:extLst>
              <a:ext uri="{FF2B5EF4-FFF2-40B4-BE49-F238E27FC236}">
                <a16:creationId xmlns:a16="http://schemas.microsoft.com/office/drawing/2014/main" id="{766DEEAA-E024-8F08-B804-BEA94A01B27E}"/>
              </a:ext>
            </a:extLst>
          </p:cNvPr>
          <p:cNvSpPr>
            <a:spLocks noGrp="1"/>
          </p:cNvSpPr>
          <p:nvPr>
            <p:ph type="title"/>
          </p:nvPr>
        </p:nvSpPr>
        <p:spPr/>
        <p:txBody>
          <a:bodyPr/>
          <a:lstStyle/>
          <a:p>
            <a:r>
              <a:rPr lang="en-US" dirty="0"/>
              <a:t>Storing Embeddings as Vectors</a:t>
            </a:r>
          </a:p>
        </p:txBody>
      </p:sp>
      <p:sp>
        <p:nvSpPr>
          <p:cNvPr id="4" name="Picture Placeholder 3">
            <a:extLst>
              <a:ext uri="{FF2B5EF4-FFF2-40B4-BE49-F238E27FC236}">
                <a16:creationId xmlns:a16="http://schemas.microsoft.com/office/drawing/2014/main" id="{E96825A6-32CF-CFA8-D54F-00C5FBE7D102}"/>
              </a:ext>
            </a:extLst>
          </p:cNvPr>
          <p:cNvSpPr>
            <a:spLocks noGrp="1"/>
          </p:cNvSpPr>
          <p:nvPr>
            <p:ph type="pic" sz="quarter" idx="11"/>
          </p:nvPr>
        </p:nvSpPr>
        <p:spPr>
          <a:xfrm>
            <a:off x="1095736" y="2875002"/>
            <a:ext cx="10000527" cy="4505849"/>
          </a:xfrm>
        </p:spPr>
        <p:txBody>
          <a:bodyPr/>
          <a:lstStyle/>
          <a:p>
            <a:r>
              <a:rPr lang="en-US" sz="2400" dirty="0"/>
              <a:t>You can </a:t>
            </a:r>
            <a:r>
              <a:rPr lang="en-US" sz="2400" b="1" u="sng" dirty="0"/>
              <a:t>store</a:t>
            </a:r>
            <a:r>
              <a:rPr lang="en-US" sz="2400" dirty="0"/>
              <a:t> a vector in </a:t>
            </a:r>
            <a:r>
              <a:rPr lang="en-US" sz="2400" b="1" u="sng" dirty="0"/>
              <a:t>any database</a:t>
            </a:r>
            <a:r>
              <a:rPr lang="en-US" sz="2400" dirty="0"/>
              <a:t>, you </a:t>
            </a:r>
            <a:r>
              <a:rPr lang="en-US" sz="2400" b="1" u="sng" dirty="0"/>
              <a:t>can’t efficiently search</a:t>
            </a:r>
            <a:r>
              <a:rPr lang="en-US" sz="2400" dirty="0"/>
              <a:t> over it.</a:t>
            </a:r>
          </a:p>
          <a:p>
            <a:r>
              <a:rPr lang="en-US" sz="2400" dirty="0"/>
              <a:t>Vector databases give you</a:t>
            </a:r>
          </a:p>
          <a:p>
            <a:pPr lvl="2">
              <a:buFont typeface="Wingdings" pitchFamily="2" charset="2"/>
              <a:buChar char="v"/>
            </a:pPr>
            <a:r>
              <a:rPr lang="en-US" sz="2400" dirty="0"/>
              <a:t>A special column type for </a:t>
            </a:r>
            <a:r>
              <a:rPr lang="en-US" sz="2400" b="1" u="sng" dirty="0"/>
              <a:t>efficient</a:t>
            </a:r>
            <a:r>
              <a:rPr lang="en-US" sz="2400" dirty="0"/>
              <a:t> storage of vectors</a:t>
            </a:r>
          </a:p>
          <a:p>
            <a:pPr lvl="2">
              <a:buFont typeface="Wingdings" pitchFamily="2" charset="2"/>
              <a:buChar char="v"/>
            </a:pPr>
            <a:r>
              <a:rPr lang="en-US" sz="2400" dirty="0"/>
              <a:t>Indexes for </a:t>
            </a:r>
            <a:r>
              <a:rPr lang="en-US" sz="2400" b="1" u="sng" dirty="0"/>
              <a:t>searching</a:t>
            </a:r>
            <a:r>
              <a:rPr lang="en-US" sz="2400" dirty="0"/>
              <a:t> vector columns with similarity algorithms</a:t>
            </a:r>
          </a:p>
          <a:p>
            <a:r>
              <a:rPr lang="en-US" sz="2400" dirty="0"/>
              <a:t>Some vector databases also give you</a:t>
            </a:r>
          </a:p>
          <a:p>
            <a:pPr lvl="2">
              <a:buFont typeface="Wingdings" pitchFamily="2" charset="2"/>
              <a:buChar char="v"/>
            </a:pPr>
            <a:r>
              <a:rPr lang="en-US" sz="2400" dirty="0"/>
              <a:t>Integrated vectorization (it converts another column like text into a vector for you)</a:t>
            </a:r>
          </a:p>
          <a:p>
            <a:pPr lvl="2">
              <a:buFont typeface="Wingdings" pitchFamily="2" charset="2"/>
              <a:buChar char="v"/>
            </a:pPr>
            <a:r>
              <a:rPr lang="en-US" sz="2400" dirty="0"/>
              <a:t>Fine-tuned search and filtering</a:t>
            </a:r>
          </a:p>
          <a:p>
            <a:pPr lvl="1"/>
            <a:endParaRPr lang="en-US" sz="1600" dirty="0"/>
          </a:p>
          <a:p>
            <a:pPr lvl="1"/>
            <a:endParaRPr lang="en-US" sz="2400" dirty="0"/>
          </a:p>
        </p:txBody>
      </p:sp>
    </p:spTree>
    <p:extLst>
      <p:ext uri="{BB962C8B-B14F-4D97-AF65-F5344CB8AC3E}">
        <p14:creationId xmlns:p14="http://schemas.microsoft.com/office/powerpoint/2010/main" val="3102851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dirty="0">
                <a:cs typeface="Segoe UI"/>
              </a:rPr>
              <a:t>Optimal relevance: Hybrid search + Semantic ranker </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08259"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aka.ms/aitour/search-relevance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Example database schema</a:t>
            </a:r>
            <a:endParaRPr lang="en-US" sz="4000" dirty="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4738CB56-B162-DD37-1756-70E1B7968D32}"/>
              </a:ext>
            </a:extLst>
          </p:cNvPr>
          <p:cNvSpPr/>
          <p:nvPr/>
        </p:nvSpPr>
        <p:spPr>
          <a:xfrm>
            <a:off x="838200" y="2133564"/>
            <a:ext cx="11008806" cy="292502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827C5D-F333-ABE2-CDFA-1450F4BEBA80}"/>
              </a:ext>
            </a:extLst>
          </p:cNvPr>
          <p:cNvSpPr txBox="1"/>
          <p:nvPr/>
        </p:nvSpPr>
        <p:spPr>
          <a:xfrm>
            <a:off x="1087912" y="2245829"/>
            <a:ext cx="10883989" cy="2585323"/>
          </a:xfrm>
          <a:prstGeom prst="rect">
            <a:avLst/>
          </a:prstGeom>
          <a:noFill/>
        </p:spPr>
        <p:txBody>
          <a:bodyPr wrap="square">
            <a:spAutoFit/>
          </a:bodyPr>
          <a:lstStyle/>
          <a:p>
            <a:r>
              <a:rPr lang="en-US" b="0" dirty="0">
                <a:solidFill>
                  <a:srgbClr val="0000FF"/>
                </a:solidFill>
                <a:effectLst/>
                <a:latin typeface="Menlo" panose="020B0609030804020204" pitchFamily="49" charset="0"/>
              </a:rPr>
              <a:t>class</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Item</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Base</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__</a:t>
            </a:r>
            <a:r>
              <a:rPr lang="en-US" b="0" dirty="0" err="1">
                <a:solidFill>
                  <a:srgbClr val="001080"/>
                </a:solidFill>
                <a:effectLst/>
                <a:latin typeface="Menlo" panose="020B0609030804020204" pitchFamily="49" charset="0"/>
              </a:rPr>
              <a:t>tablename</a:t>
            </a:r>
            <a:r>
              <a:rPr lang="en-US" b="0" dirty="0">
                <a:solidFill>
                  <a:srgbClr val="001080"/>
                </a:solidFill>
                <a:effectLst/>
                <a:latin typeface="Menlo" panose="020B0609030804020204" pitchFamily="49" charset="0"/>
              </a:rPr>
              <a:t>__</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"items"</a:t>
            </a:r>
            <a:endParaRPr lang="en-US" b="0" dirty="0">
              <a:solidFill>
                <a:srgbClr val="000000"/>
              </a:solidFill>
              <a:effectLst/>
              <a:latin typeface="Menlo" panose="020B0609030804020204" pitchFamily="49" charset="0"/>
            </a:endParaRPr>
          </a:p>
          <a:p>
            <a:r>
              <a:rPr lang="en-US" b="0" dirty="0">
                <a:solidFill>
                  <a:srgbClr val="001080"/>
                </a:solidFill>
                <a:effectLst/>
                <a:latin typeface="Menlo" panose="020B0609030804020204" pitchFamily="49" charset="0"/>
              </a:rPr>
              <a:t>  id</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int</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primary_key</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True</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autoincrement</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True</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type</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str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brand</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str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name</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str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description</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str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price</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float</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  embedding</a:t>
            </a:r>
            <a:r>
              <a:rPr lang="en-US" b="0" dirty="0">
                <a:solidFill>
                  <a:srgbClr val="000000"/>
                </a:solidFill>
                <a:effectLst/>
                <a:latin typeface="Menlo" panose="020B0609030804020204" pitchFamily="49" charset="0"/>
              </a:rPr>
              <a:t>: </a:t>
            </a:r>
            <a:r>
              <a:rPr lang="en-US" b="0" dirty="0">
                <a:solidFill>
                  <a:srgbClr val="267F99"/>
                </a:solidFill>
                <a:effectLst/>
                <a:latin typeface="Menlo" panose="020B0609030804020204" pitchFamily="49" charset="0"/>
              </a:rPr>
              <a:t>Mapped</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Vector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mapped_column</a:t>
            </a:r>
            <a:r>
              <a:rPr lang="en-US" b="0" dirty="0">
                <a:solidFill>
                  <a:srgbClr val="000000"/>
                </a:solidFill>
                <a:effectLst/>
                <a:latin typeface="Menlo" panose="020B0609030804020204" pitchFamily="49" charset="0"/>
              </a:rPr>
              <a:t>(</a:t>
            </a:r>
            <a:r>
              <a:rPr lang="en-US" b="0" dirty="0">
                <a:solidFill>
                  <a:srgbClr val="267F99"/>
                </a:solidFill>
                <a:effectLst/>
                <a:latin typeface="Menlo" panose="020B0609030804020204" pitchFamily="49" charset="0"/>
              </a:rPr>
              <a:t>Vector</a:t>
            </a:r>
            <a:r>
              <a:rPr lang="en-US" b="0" dirty="0">
                <a:solidFill>
                  <a:srgbClr val="000000"/>
                </a:solidFill>
                <a:effectLst/>
                <a:latin typeface="Menlo" panose="020B0609030804020204" pitchFamily="49" charset="0"/>
              </a:rPr>
              <a:t>(</a:t>
            </a:r>
            <a:r>
              <a:rPr lang="en-US" b="0" dirty="0">
                <a:solidFill>
                  <a:srgbClr val="098658"/>
                </a:solidFill>
                <a:effectLst/>
                <a:latin typeface="Menlo" panose="020B0609030804020204" pitchFamily="49" charset="0"/>
              </a:rPr>
              <a:t>1536</a:t>
            </a:r>
            <a:r>
              <a:rPr lang="en-US" b="0" dirty="0">
                <a:solidFill>
                  <a:srgbClr val="000000"/>
                </a:solidFill>
                <a:effectLst/>
                <a:latin typeface="Menlo" panose="020B0609030804020204" pitchFamily="49" charset="0"/>
              </a:rPr>
              <a:t>))</a:t>
            </a:r>
          </a:p>
        </p:txBody>
      </p:sp>
      <p:sp>
        <p:nvSpPr>
          <p:cNvPr id="3" name="TextBox 2">
            <a:extLst>
              <a:ext uri="{FF2B5EF4-FFF2-40B4-BE49-F238E27FC236}">
                <a16:creationId xmlns:a16="http://schemas.microsoft.com/office/drawing/2014/main" id="{D55510E8-FDBE-9444-BD19-E2A4EE7D2FBC}"/>
              </a:ext>
            </a:extLst>
          </p:cNvPr>
          <p:cNvSpPr txBox="1"/>
          <p:nvPr/>
        </p:nvSpPr>
        <p:spPr>
          <a:xfrm>
            <a:off x="838200" y="1690688"/>
            <a:ext cx="4917262" cy="430887"/>
          </a:xfrm>
          <a:prstGeom prst="rect">
            <a:avLst/>
          </a:prstGeom>
          <a:noFill/>
        </p:spPr>
        <p:txBody>
          <a:bodyPr wrap="square" rtlCol="0">
            <a:spAutoFit/>
          </a:bodyPr>
          <a:lstStyle/>
          <a:p>
            <a:r>
              <a:rPr lang="en-US" sz="2200" dirty="0"/>
              <a:t>Defined with </a:t>
            </a:r>
            <a:r>
              <a:rPr lang="en-US" sz="2200" dirty="0" err="1"/>
              <a:t>SQLAlchemy</a:t>
            </a:r>
            <a:r>
              <a:rPr lang="en-US" sz="2200" dirty="0"/>
              <a:t> ORM:</a:t>
            </a:r>
          </a:p>
        </p:txBody>
      </p:sp>
    </p:spTree>
    <p:extLst>
      <p:ext uri="{BB962C8B-B14F-4D97-AF65-F5344CB8AC3E}">
        <p14:creationId xmlns:p14="http://schemas.microsoft.com/office/powerpoint/2010/main" val="1611343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D1258B-A51D-6AEE-4354-A3B8639F46C4}"/>
              </a:ext>
            </a:extLst>
          </p:cNvPr>
          <p:cNvSpPr>
            <a:spLocks noGrp="1"/>
          </p:cNvSpPr>
          <p:nvPr>
            <p:ph type="title"/>
          </p:nvPr>
        </p:nvSpPr>
        <p:spPr/>
        <p:txBody>
          <a:bodyPr/>
          <a:lstStyle/>
          <a:p>
            <a:r>
              <a:rPr lang="en-US" b="0" dirty="0"/>
              <a:t>Demo – Vectorizing data in Azure Functions</a:t>
            </a:r>
          </a:p>
        </p:txBody>
      </p:sp>
      <p:sp>
        <p:nvSpPr>
          <p:cNvPr id="2" name="Text Placeholder 1">
            <a:extLst>
              <a:ext uri="{FF2B5EF4-FFF2-40B4-BE49-F238E27FC236}">
                <a16:creationId xmlns:a16="http://schemas.microsoft.com/office/drawing/2014/main" id="{691489AF-2CB4-260A-AA87-BA02637C0F39}"/>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52262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E3CEF-6A22-3E9E-2CBD-68F5BF6123E2}"/>
              </a:ext>
            </a:extLst>
          </p:cNvPr>
          <p:cNvSpPr>
            <a:spLocks noGrp="1"/>
          </p:cNvSpPr>
          <p:nvPr>
            <p:ph type="title"/>
          </p:nvPr>
        </p:nvSpPr>
        <p:spPr>
          <a:xfrm>
            <a:off x="5565361" y="71530"/>
            <a:ext cx="5917801" cy="615553"/>
          </a:xfrm>
        </p:spPr>
        <p:txBody>
          <a:bodyPr/>
          <a:lstStyle/>
          <a:p>
            <a:r>
              <a:rPr lang="en-US" dirty="0"/>
              <a:t>About your Speaker</a:t>
            </a:r>
          </a:p>
        </p:txBody>
      </p:sp>
      <p:pic>
        <p:nvPicPr>
          <p:cNvPr id="3" name="Picture Placeholder 2" descr="A person with glasses smiling&#10;&#10;Description automatically generated">
            <a:extLst>
              <a:ext uri="{FF2B5EF4-FFF2-40B4-BE49-F238E27FC236}">
                <a16:creationId xmlns:a16="http://schemas.microsoft.com/office/drawing/2014/main" id="{15D3924A-A19E-CE18-3763-4999984A318C}"/>
              </a:ext>
            </a:extLst>
          </p:cNvPr>
          <p:cNvPicPr>
            <a:picLocks noGrp="1" noChangeAspect="1"/>
          </p:cNvPicPr>
          <p:nvPr>
            <p:ph type="pic" sz="quarter" idx="10"/>
          </p:nvPr>
        </p:nvPicPr>
        <p:blipFill>
          <a:blip r:embed="rId2"/>
          <a:srcRect l="12735" r="12735"/>
          <a:stretch>
            <a:fillRect/>
          </a:stretch>
        </p:blipFill>
        <p:spPr>
          <a:xfrm>
            <a:off x="606056" y="839972"/>
            <a:ext cx="4247707" cy="4778670"/>
          </a:xfrm>
        </p:spPr>
      </p:pic>
      <p:sp>
        <p:nvSpPr>
          <p:cNvPr id="6" name="Text Placeholder 5">
            <a:extLst>
              <a:ext uri="{FF2B5EF4-FFF2-40B4-BE49-F238E27FC236}">
                <a16:creationId xmlns:a16="http://schemas.microsoft.com/office/drawing/2014/main" id="{B63DE1BA-D1CB-A683-9496-91DD2BC8E7A1}"/>
              </a:ext>
            </a:extLst>
          </p:cNvPr>
          <p:cNvSpPr>
            <a:spLocks noGrp="1"/>
          </p:cNvSpPr>
          <p:nvPr>
            <p:ph type="body" sz="quarter" idx="11"/>
          </p:nvPr>
        </p:nvSpPr>
        <p:spPr>
          <a:xfrm>
            <a:off x="6560289" y="839972"/>
            <a:ext cx="5534246" cy="5724644"/>
          </a:xfrm>
        </p:spPr>
        <p:txBody>
          <a:bodyPr/>
          <a:lstStyle/>
          <a:p>
            <a:pPr algn="l"/>
            <a:r>
              <a:rPr lang="en-US" sz="2000" dirty="0">
                <a:latin typeface="Segoe UI Semilight" panose="020B0402040204020203" pitchFamily="34" charset="0"/>
              </a:rPr>
              <a:t>Ramya Oruganti Principal Product Manager at Microsoft</a:t>
            </a:r>
          </a:p>
          <a:p>
            <a:pPr algn="l"/>
            <a:endParaRPr lang="en-US" sz="2000" dirty="0">
              <a:latin typeface="Segoe UI Semilight" panose="020B0402040204020203" pitchFamily="34" charset="0"/>
            </a:endParaRPr>
          </a:p>
          <a:p>
            <a:pPr algn="l"/>
            <a:r>
              <a:rPr lang="en-US" sz="2000" dirty="0">
                <a:latin typeface="Segoe UI Semilight" panose="020B0402040204020203" pitchFamily="34" charset="0"/>
              </a:rPr>
              <a:t>Specializing in Azure Functions, containers and serverless technologies. </a:t>
            </a:r>
          </a:p>
          <a:p>
            <a:pPr algn="l"/>
            <a:endParaRPr lang="en-US" sz="2000" dirty="0">
              <a:latin typeface="Segoe UI Semilight" panose="020B0402040204020203" pitchFamily="34" charset="0"/>
            </a:endParaRPr>
          </a:p>
          <a:p>
            <a:pPr algn="l"/>
            <a:r>
              <a:rPr lang="en-US" sz="2000" dirty="0">
                <a:latin typeface="Segoe UI Semilight" panose="020B0402040204020203" pitchFamily="34" charset="0"/>
              </a:rPr>
              <a:t> Active Contributor to open-source projects such as KEDA, </a:t>
            </a:r>
            <a:r>
              <a:rPr lang="en-US" sz="2000" dirty="0" err="1">
                <a:latin typeface="Segoe UI Semilight" panose="020B0402040204020203" pitchFamily="34" charset="0"/>
              </a:rPr>
              <a:t>Dapr</a:t>
            </a:r>
            <a:r>
              <a:rPr lang="en-US" sz="2000" dirty="0">
                <a:latin typeface="Segoe UI Semilight" panose="020B0402040204020203" pitchFamily="34" charset="0"/>
              </a:rPr>
              <a:t> and Functions in AKS (Azure Kubernetes Service).</a:t>
            </a:r>
          </a:p>
          <a:p>
            <a:pPr algn="l"/>
            <a:endParaRPr lang="en-US" sz="2000" dirty="0">
              <a:latin typeface="Segoe UI Semilight" panose="020B0402040204020203" pitchFamily="34" charset="0"/>
            </a:endParaRPr>
          </a:p>
          <a:p>
            <a:pPr algn="l"/>
            <a:r>
              <a:rPr lang="en-US" sz="2000" dirty="0">
                <a:latin typeface="Segoe UI Semilight" panose="020B0402040204020203" pitchFamily="34" charset="0"/>
              </a:rPr>
              <a:t>Speaker at numerous developer, data &amp; AI industry conferences and forums. </a:t>
            </a:r>
          </a:p>
          <a:p>
            <a:pPr algn="l"/>
            <a:endParaRPr lang="en-US" sz="2000" dirty="0">
              <a:latin typeface="Segoe UI Semilight" panose="020B0402040204020203" pitchFamily="34" charset="0"/>
            </a:endParaRPr>
          </a:p>
          <a:p>
            <a:pPr algn="l"/>
            <a:r>
              <a:rPr lang="en-US" sz="2000" dirty="0">
                <a:latin typeface="Segoe UI Semilight" panose="020B0402040204020203" pitchFamily="34" charset="0"/>
              </a:rPr>
              <a:t>More than a decade experience in product management delivering impactful solutions that meet the evolving needs of customers and business.</a:t>
            </a:r>
          </a:p>
        </p:txBody>
      </p:sp>
      <p:grpSp>
        <p:nvGrpSpPr>
          <p:cNvPr id="9" name="Group 8">
            <a:extLst>
              <a:ext uri="{FF2B5EF4-FFF2-40B4-BE49-F238E27FC236}">
                <a16:creationId xmlns:a16="http://schemas.microsoft.com/office/drawing/2014/main" id="{C060B1EC-A27D-A6AD-599A-8949923E89A6}"/>
              </a:ext>
              <a:ext uri="{C183D7F6-B498-43B3-948B-1728B52AA6E4}">
                <adec:decorative xmlns:adec="http://schemas.microsoft.com/office/drawing/2017/decorative" val="1"/>
              </a:ext>
            </a:extLst>
          </p:cNvPr>
          <p:cNvGrpSpPr/>
          <p:nvPr/>
        </p:nvGrpSpPr>
        <p:grpSpPr>
          <a:xfrm>
            <a:off x="5903001" y="887966"/>
            <a:ext cx="453497" cy="4928043"/>
            <a:chOff x="5547448" y="1111566"/>
            <a:chExt cx="453497" cy="4928043"/>
          </a:xfrm>
          <a:gradFill flip="none" rotWithShape="1">
            <a:gsLst>
              <a:gs pos="0">
                <a:srgbClr val="FF5C39"/>
              </a:gs>
              <a:gs pos="32000">
                <a:srgbClr val="C03BC4"/>
              </a:gs>
              <a:gs pos="68000">
                <a:srgbClr val="0078D4"/>
              </a:gs>
              <a:gs pos="100000">
                <a:srgbClr val="399A91"/>
              </a:gs>
            </a:gsLst>
            <a:lin ang="16200000" scaled="1"/>
            <a:tileRect/>
          </a:gradFill>
        </p:grpSpPr>
        <p:sp>
          <p:nvSpPr>
            <p:cNvPr id="10" name="Oval 9">
              <a:extLst>
                <a:ext uri="{FF2B5EF4-FFF2-40B4-BE49-F238E27FC236}">
                  <a16:creationId xmlns:a16="http://schemas.microsoft.com/office/drawing/2014/main" id="{0ECEC6E5-7E4F-937B-0CEB-1ECFA64F7E45}"/>
                </a:ext>
                <a:ext uri="{C183D7F6-B498-43B3-948B-1728B52AA6E4}">
                  <adec:decorative xmlns:adec="http://schemas.microsoft.com/office/drawing/2017/decorative" val="1"/>
                </a:ext>
              </a:extLst>
            </p:cNvPr>
            <p:cNvSpPr/>
            <p:nvPr/>
          </p:nvSpPr>
          <p:spPr bwMode="auto">
            <a:xfrm>
              <a:off x="5547448" y="1111566"/>
              <a:ext cx="453497" cy="429787"/>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dirty="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Oval 10">
              <a:extLst>
                <a:ext uri="{FF2B5EF4-FFF2-40B4-BE49-F238E27FC236}">
                  <a16:creationId xmlns:a16="http://schemas.microsoft.com/office/drawing/2014/main" id="{A3EDEE4C-963E-EC1A-7816-2DE26A856A10}"/>
                </a:ext>
                <a:ext uri="{C183D7F6-B498-43B3-948B-1728B52AA6E4}">
                  <adec:decorative xmlns:adec="http://schemas.microsoft.com/office/drawing/2017/decorative" val="1"/>
                </a:ext>
              </a:extLst>
            </p:cNvPr>
            <p:cNvSpPr/>
            <p:nvPr/>
          </p:nvSpPr>
          <p:spPr bwMode="auto">
            <a:xfrm>
              <a:off x="5547448" y="2193137"/>
              <a:ext cx="453497" cy="465318"/>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dirty="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Oval 11">
              <a:extLst>
                <a:ext uri="{FF2B5EF4-FFF2-40B4-BE49-F238E27FC236}">
                  <a16:creationId xmlns:a16="http://schemas.microsoft.com/office/drawing/2014/main" id="{4A98BD1D-1CCB-6B2C-2278-32A7919DD24A}"/>
                </a:ext>
                <a:ext uri="{C183D7F6-B498-43B3-948B-1728B52AA6E4}">
                  <adec:decorative xmlns:adec="http://schemas.microsoft.com/office/drawing/2017/decorative" val="1"/>
                </a:ext>
              </a:extLst>
            </p:cNvPr>
            <p:cNvSpPr/>
            <p:nvPr/>
          </p:nvSpPr>
          <p:spPr bwMode="auto">
            <a:xfrm>
              <a:off x="5547448" y="3274708"/>
              <a:ext cx="453497" cy="462952"/>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dirty="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3" name="Oval 12">
              <a:extLst>
                <a:ext uri="{FF2B5EF4-FFF2-40B4-BE49-F238E27FC236}">
                  <a16:creationId xmlns:a16="http://schemas.microsoft.com/office/drawing/2014/main" id="{A6F15F9C-D35C-7F00-BA4C-0442BDBAD217}"/>
                </a:ext>
                <a:ext uri="{C183D7F6-B498-43B3-948B-1728B52AA6E4}">
                  <adec:decorative xmlns:adec="http://schemas.microsoft.com/office/drawing/2017/decorative" val="1"/>
                </a:ext>
              </a:extLst>
            </p:cNvPr>
            <p:cNvSpPr/>
            <p:nvPr/>
          </p:nvSpPr>
          <p:spPr bwMode="auto">
            <a:xfrm>
              <a:off x="5547448" y="4573730"/>
              <a:ext cx="453497" cy="462952"/>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dirty="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4" name="Oval 13">
              <a:extLst>
                <a:ext uri="{FF2B5EF4-FFF2-40B4-BE49-F238E27FC236}">
                  <a16:creationId xmlns:a16="http://schemas.microsoft.com/office/drawing/2014/main" id="{FE9C9D81-0326-7E35-33B9-D90A126D512B}"/>
                </a:ext>
                <a:ext uri="{C183D7F6-B498-43B3-948B-1728B52AA6E4}">
                  <adec:decorative xmlns:adec="http://schemas.microsoft.com/office/drawing/2017/decorative" val="1"/>
                </a:ext>
              </a:extLst>
            </p:cNvPr>
            <p:cNvSpPr/>
            <p:nvPr/>
          </p:nvSpPr>
          <p:spPr bwMode="auto">
            <a:xfrm>
              <a:off x="5547448" y="5620889"/>
              <a:ext cx="453497" cy="4187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2400" dirty="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Tree>
    <p:extLst>
      <p:ext uri="{BB962C8B-B14F-4D97-AF65-F5344CB8AC3E}">
        <p14:creationId xmlns:p14="http://schemas.microsoft.com/office/powerpoint/2010/main" val="39811975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D0F8E-828B-7DFC-2269-331B89B042DE}"/>
              </a:ext>
            </a:extLst>
          </p:cNvPr>
          <p:cNvSpPr>
            <a:spLocks noGrp="1"/>
          </p:cNvSpPr>
          <p:nvPr>
            <p:ph type="title"/>
          </p:nvPr>
        </p:nvSpPr>
        <p:spPr/>
        <p:txBody>
          <a:bodyPr/>
          <a:lstStyle/>
          <a:p>
            <a:r>
              <a:rPr lang="en-US" dirty="0"/>
              <a:t>What we are building today</a:t>
            </a:r>
          </a:p>
        </p:txBody>
      </p:sp>
      <p:sp>
        <p:nvSpPr>
          <p:cNvPr id="6" name="Rectangle 5">
            <a:extLst>
              <a:ext uri="{FF2B5EF4-FFF2-40B4-BE49-F238E27FC236}">
                <a16:creationId xmlns:a16="http://schemas.microsoft.com/office/drawing/2014/main" id="{AA599A05-4D04-CE3E-A806-E27AF7DAEEDA}"/>
              </a:ext>
            </a:extLst>
          </p:cNvPr>
          <p:cNvSpPr/>
          <p:nvPr/>
        </p:nvSpPr>
        <p:spPr bwMode="auto">
          <a:xfrm>
            <a:off x="3862938" y="1771046"/>
            <a:ext cx="3243714" cy="92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an 6">
            <a:extLst>
              <a:ext uri="{FF2B5EF4-FFF2-40B4-BE49-F238E27FC236}">
                <a16:creationId xmlns:a16="http://schemas.microsoft.com/office/drawing/2014/main" id="{4298C1A5-FBE1-8AB4-F7F6-B511F803F630}"/>
              </a:ext>
            </a:extLst>
          </p:cNvPr>
          <p:cNvSpPr/>
          <p:nvPr/>
        </p:nvSpPr>
        <p:spPr bwMode="auto">
          <a:xfrm>
            <a:off x="4778700" y="3265370"/>
            <a:ext cx="1412189" cy="122240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8" name="Up Arrow 7">
            <a:extLst>
              <a:ext uri="{FF2B5EF4-FFF2-40B4-BE49-F238E27FC236}">
                <a16:creationId xmlns:a16="http://schemas.microsoft.com/office/drawing/2014/main" id="{28AA90E1-8D4D-9C37-B505-4759794F786B}"/>
              </a:ext>
            </a:extLst>
          </p:cNvPr>
          <p:cNvSpPr/>
          <p:nvPr/>
        </p:nvSpPr>
        <p:spPr bwMode="auto">
          <a:xfrm>
            <a:off x="5322770" y="2695071"/>
            <a:ext cx="308008" cy="57029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5B502825-0264-48CC-109E-15AE963E2CE8}"/>
              </a:ext>
            </a:extLst>
          </p:cNvPr>
          <p:cNvSpPr/>
          <p:nvPr/>
        </p:nvSpPr>
        <p:spPr bwMode="auto">
          <a:xfrm>
            <a:off x="7632833" y="3462687"/>
            <a:ext cx="2156059" cy="8277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Serverless Function</a:t>
            </a:r>
          </a:p>
        </p:txBody>
      </p:sp>
      <p:sp>
        <p:nvSpPr>
          <p:cNvPr id="10" name="Left-right Arrow 9">
            <a:extLst>
              <a:ext uri="{FF2B5EF4-FFF2-40B4-BE49-F238E27FC236}">
                <a16:creationId xmlns:a16="http://schemas.microsoft.com/office/drawing/2014/main" id="{43A32EE6-BBB7-A6E1-67C3-C8051F34F6F3}"/>
              </a:ext>
            </a:extLst>
          </p:cNvPr>
          <p:cNvSpPr/>
          <p:nvPr/>
        </p:nvSpPr>
        <p:spPr bwMode="auto">
          <a:xfrm>
            <a:off x="6416160" y="3703318"/>
            <a:ext cx="991402" cy="34651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A101921-A9F6-BCA8-CF37-3AF8253DD3C4}"/>
              </a:ext>
            </a:extLst>
          </p:cNvPr>
          <p:cNvSpPr/>
          <p:nvPr/>
        </p:nvSpPr>
        <p:spPr bwMode="auto">
          <a:xfrm>
            <a:off x="7632833" y="4962624"/>
            <a:ext cx="2156059" cy="8277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AI Models</a:t>
            </a:r>
          </a:p>
        </p:txBody>
      </p:sp>
      <p:sp>
        <p:nvSpPr>
          <p:cNvPr id="12" name="Up-down Arrow 11">
            <a:extLst>
              <a:ext uri="{FF2B5EF4-FFF2-40B4-BE49-F238E27FC236}">
                <a16:creationId xmlns:a16="http://schemas.microsoft.com/office/drawing/2014/main" id="{6754158C-A463-B859-49B9-BDCBD08F1CEB}"/>
              </a:ext>
            </a:extLst>
          </p:cNvPr>
          <p:cNvSpPr/>
          <p:nvPr/>
        </p:nvSpPr>
        <p:spPr bwMode="auto">
          <a:xfrm>
            <a:off x="8571295" y="4340191"/>
            <a:ext cx="279133" cy="57751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20B99E2-7EC9-415B-0E11-F1945113D5F8}"/>
              </a:ext>
            </a:extLst>
          </p:cNvPr>
          <p:cNvSpPr/>
          <p:nvPr/>
        </p:nvSpPr>
        <p:spPr bwMode="auto">
          <a:xfrm>
            <a:off x="1591234" y="3462687"/>
            <a:ext cx="2011680" cy="87750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Vector Search</a:t>
            </a:r>
          </a:p>
        </p:txBody>
      </p:sp>
      <p:sp>
        <p:nvSpPr>
          <p:cNvPr id="14" name="Left-right Arrow 13">
            <a:extLst>
              <a:ext uri="{FF2B5EF4-FFF2-40B4-BE49-F238E27FC236}">
                <a16:creationId xmlns:a16="http://schemas.microsoft.com/office/drawing/2014/main" id="{FC480A4F-3C99-1C29-7804-E1A77EEBC04D}"/>
              </a:ext>
            </a:extLst>
          </p:cNvPr>
          <p:cNvSpPr/>
          <p:nvPr/>
        </p:nvSpPr>
        <p:spPr bwMode="auto">
          <a:xfrm>
            <a:off x="3678333" y="3729787"/>
            <a:ext cx="991402" cy="34651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81387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903FAA7B-13A3-3607-0A19-4948A0EA098B}"/>
              </a:ext>
            </a:extLst>
          </p:cNvPr>
          <p:cNvSpPr>
            <a:spLocks noGrp="1"/>
          </p:cNvSpPr>
          <p:nvPr>
            <p:ph type="title"/>
          </p:nvPr>
        </p:nvSpPr>
        <p:spPr>
          <a:xfrm>
            <a:off x="505627" y="388132"/>
            <a:ext cx="11018520" cy="553998"/>
          </a:xfrm>
        </p:spPr>
        <p:txBody>
          <a:bodyPr/>
          <a:lstStyle/>
          <a:p>
            <a:pPr algn="ctr"/>
            <a:r>
              <a:rPr lang="en-GB" dirty="0">
                <a:solidFill>
                  <a:srgbClr val="0070C0"/>
                </a:solidFill>
              </a:rPr>
              <a:t>Azure Functions for intelligent apps</a:t>
            </a:r>
          </a:p>
        </p:txBody>
      </p:sp>
      <p:sp>
        <p:nvSpPr>
          <p:cNvPr id="9" name="Text Placeholder 13">
            <a:extLst>
              <a:ext uri="{FF2B5EF4-FFF2-40B4-BE49-F238E27FC236}">
                <a16:creationId xmlns:a16="http://schemas.microsoft.com/office/drawing/2014/main" id="{3D679EF7-DB7C-144A-50EC-6A4ECCB117B4}"/>
              </a:ext>
            </a:extLst>
          </p:cNvPr>
          <p:cNvSpPr>
            <a:spLocks noGrp="1"/>
          </p:cNvSpPr>
          <p:nvPr>
            <p:ph type="body" sz="quarter" idx="4294967295"/>
          </p:nvPr>
        </p:nvSpPr>
        <p:spPr>
          <a:xfrm>
            <a:off x="388088" y="2072033"/>
            <a:ext cx="11018838" cy="2308225"/>
          </a:xfrm>
        </p:spPr>
        <p:txBody>
          <a:bodyPr/>
          <a:lstStyle/>
          <a:p>
            <a:pPr defTabSz="914400" fontAlgn="base">
              <a:spcBef>
                <a:spcPct val="0"/>
              </a:spcBef>
              <a:spcAft>
                <a:spcPts val="600"/>
              </a:spcAft>
              <a:defRPr/>
            </a:pPr>
            <a:r>
              <a:rPr lang="en-GB"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RAG (work with your own organizations data) </a:t>
            </a:r>
          </a:p>
          <a:p>
            <a:pPr marL="285750" indent="-285750">
              <a:spcBef>
                <a:spcPts val="0"/>
              </a:spcBef>
              <a:spcAft>
                <a:spcPts val="800"/>
              </a:spcAft>
              <a:buFont typeface="Arial" panose="020B0604020202020204" pitchFamily="34" charset="0"/>
              <a:buChar char="•"/>
            </a:pPr>
            <a:r>
              <a:rPr lang="en-GB" sz="1600" dirty="0"/>
              <a:t>Embeddings and search</a:t>
            </a:r>
          </a:p>
          <a:p>
            <a:pPr marL="285750" indent="-285750">
              <a:spcBef>
                <a:spcPts val="0"/>
              </a:spcBef>
              <a:spcAft>
                <a:spcPts val="800"/>
              </a:spcAft>
              <a:buFont typeface="Arial" panose="020B0604020202020204" pitchFamily="34" charset="0"/>
              <a:buChar char="•"/>
            </a:pPr>
            <a:r>
              <a:rPr lang="en-GB" sz="1600" dirty="0"/>
              <a:t>Pluggable with Azure AI Search, </a:t>
            </a:r>
            <a:r>
              <a:rPr lang="en-GB" sz="1600" dirty="0" err="1"/>
              <a:t>CosmosDb</a:t>
            </a:r>
            <a:r>
              <a:rPr lang="en-GB" sz="1600" dirty="0"/>
              <a:t> for Mongo DB, </a:t>
            </a:r>
            <a:br>
              <a:rPr lang="en-GB" sz="1600" dirty="0"/>
            </a:br>
            <a:r>
              <a:rPr lang="en-GB" sz="1600" dirty="0"/>
              <a:t>Azure Data Explorer</a:t>
            </a:r>
          </a:p>
          <a:p>
            <a:pPr marL="285750" indent="-285750">
              <a:spcBef>
                <a:spcPts val="0"/>
              </a:spcBef>
              <a:spcAft>
                <a:spcPts val="800"/>
              </a:spcAft>
              <a:buFont typeface="Arial" panose="020B0604020202020204" pitchFamily="34" charset="0"/>
              <a:buChar char="•"/>
            </a:pPr>
            <a:r>
              <a:rPr lang="en-GB" sz="1600" dirty="0"/>
              <a:t>Configurable models for embedding and search</a:t>
            </a:r>
          </a:p>
          <a:p>
            <a:pPr marL="285750" indent="-285750">
              <a:spcBef>
                <a:spcPts val="0"/>
              </a:spcBef>
              <a:spcAft>
                <a:spcPts val="800"/>
              </a:spcAft>
              <a:buFont typeface="Arial" panose="020B0604020202020204" pitchFamily="34" charset="0"/>
              <a:buChar char="•"/>
            </a:pPr>
            <a:r>
              <a:rPr lang="en-GB" sz="1600" dirty="0"/>
              <a:t>Integrate with existing http &amp; event triggers for real-time </a:t>
            </a:r>
            <a:br>
              <a:rPr lang="en-GB" sz="1600" dirty="0"/>
            </a:br>
            <a:r>
              <a:rPr lang="en-GB" sz="1600" dirty="0"/>
              <a:t>data ingestion</a:t>
            </a:r>
          </a:p>
          <a:p>
            <a:pPr defTabSz="914400" fontAlgn="base">
              <a:spcBef>
                <a:spcPts val="600"/>
              </a:spcBef>
              <a:spcAft>
                <a:spcPts val="600"/>
              </a:spcAft>
              <a:defRPr/>
            </a:pPr>
            <a:r>
              <a:rPr lang="en-GB"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Chat and assistant skills</a:t>
            </a:r>
          </a:p>
          <a:p>
            <a:pPr marL="285750" indent="-285750">
              <a:spcBef>
                <a:spcPts val="0"/>
              </a:spcBef>
              <a:spcAft>
                <a:spcPts val="800"/>
              </a:spcAft>
              <a:buFont typeface="Arial" panose="020B0604020202020204" pitchFamily="34" charset="0"/>
              <a:buChar char="•"/>
            </a:pPr>
            <a:r>
              <a:rPr lang="en-GB" sz="1600" dirty="0"/>
              <a:t>Chat with OpenAI models with automatic persistent history</a:t>
            </a:r>
          </a:p>
          <a:p>
            <a:pPr marL="285750" indent="-285750">
              <a:spcBef>
                <a:spcPts val="0"/>
              </a:spcBef>
              <a:spcAft>
                <a:spcPts val="800"/>
              </a:spcAft>
              <a:buFont typeface="Arial" panose="020B0604020202020204" pitchFamily="34" charset="0"/>
              <a:buChar char="•"/>
            </a:pPr>
            <a:r>
              <a:rPr lang="en-GB" sz="1600" dirty="0"/>
              <a:t>Assistant skills trigger to extend capabilities of OpenAI model</a:t>
            </a:r>
          </a:p>
          <a:p>
            <a:pPr marL="0" marR="0" fontAlgn="base">
              <a:spcBef>
                <a:spcPts val="0"/>
              </a:spcBef>
              <a:spcAft>
                <a:spcPts val="0"/>
              </a:spcAft>
            </a:pP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Text completion for content summarization and creation</a:t>
            </a:r>
          </a:p>
          <a:p>
            <a:pPr marL="285750" lvl="0" indent="-285750">
              <a:spcBef>
                <a:spcPts val="0"/>
              </a:spcBef>
              <a:spcAft>
                <a:spcPts val="800"/>
              </a:spcAft>
              <a:buFont typeface="Arial" panose="020B0604020202020204" pitchFamily="34" charset="0"/>
              <a:buChar char="•"/>
            </a:pPr>
            <a:r>
              <a:rPr lang="en-US" sz="1600" dirty="0"/>
              <a:t>Input binding that takes prompt or content and returns LLM response</a:t>
            </a:r>
            <a:endPar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endParaRPr>
          </a:p>
          <a:p>
            <a:pPr marR="0" lvl="0" fontAlgn="base">
              <a:lnSpc>
                <a:spcPct val="106000"/>
              </a:lnSpc>
              <a:spcBef>
                <a:spcPts val="0"/>
              </a:spcBef>
              <a:spcAft>
                <a:spcPts val="0"/>
              </a:spcAft>
            </a:pPr>
            <a:r>
              <a:rPr lang="en-GB"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Durable Functions for chaining and orchestrations</a:t>
            </a:r>
            <a:br>
              <a:rPr lang="en-GB" sz="1600" dirty="0"/>
            </a:br>
            <a:endParaRPr lang="en-GB" sz="1600" dirty="0"/>
          </a:p>
        </p:txBody>
      </p:sp>
      <p:sp>
        <p:nvSpPr>
          <p:cNvPr id="11" name="Rectangle: Rounded Corners 9">
            <a:extLst>
              <a:ext uri="{FF2B5EF4-FFF2-40B4-BE49-F238E27FC236}">
                <a16:creationId xmlns:a16="http://schemas.microsoft.com/office/drawing/2014/main" id="{24785688-1DFD-6944-316B-08AD07AEC8E4}"/>
              </a:ext>
              <a:ext uri="{C183D7F6-B498-43B3-948B-1728B52AA6E4}">
                <adec:decorative xmlns:adec="http://schemas.microsoft.com/office/drawing/2017/decorative" val="1"/>
              </a:ext>
            </a:extLst>
          </p:cNvPr>
          <p:cNvSpPr/>
          <p:nvPr/>
        </p:nvSpPr>
        <p:spPr bwMode="auto">
          <a:xfrm>
            <a:off x="7500437" y="2072033"/>
            <a:ext cx="4023710" cy="3700433"/>
          </a:xfrm>
          <a:prstGeom prst="roundRect">
            <a:avLst>
              <a:gd name="adj" fmla="val 4476"/>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890EDFCA-06C2-0A5B-D9D9-C1AD73A00CE5}"/>
              </a:ext>
              <a:ext uri="{C183D7F6-B498-43B3-948B-1728B52AA6E4}">
                <adec:decorative xmlns:adec="http://schemas.microsoft.com/office/drawing/2017/decorative" val="1"/>
              </a:ext>
            </a:extLst>
          </p:cNvPr>
          <p:cNvGrpSpPr/>
          <p:nvPr/>
        </p:nvGrpSpPr>
        <p:grpSpPr>
          <a:xfrm>
            <a:off x="7722455" y="2432584"/>
            <a:ext cx="3802697" cy="2892600"/>
            <a:chOff x="7318271" y="-268210"/>
            <a:chExt cx="4405258" cy="3350951"/>
          </a:xfrm>
        </p:grpSpPr>
        <p:pic>
          <p:nvPicPr>
            <p:cNvPr id="18" name="Picture 2">
              <a:extLst>
                <a:ext uri="{FF2B5EF4-FFF2-40B4-BE49-F238E27FC236}">
                  <a16:creationId xmlns:a16="http://schemas.microsoft.com/office/drawing/2014/main" id="{527A1883-DBE0-C612-C79D-B692ED5D779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8271" y="-268210"/>
              <a:ext cx="4405258" cy="3350951"/>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EF1E9B4A-21BF-4183-71E8-31758A6AB02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73453" y="1330857"/>
              <a:ext cx="647447" cy="686996"/>
            </a:xfrm>
            <a:prstGeom prst="rect">
              <a:avLst/>
            </a:prstGeom>
          </p:spPr>
        </p:pic>
      </p:grpSp>
      <p:sp>
        <p:nvSpPr>
          <p:cNvPr id="2" name="Rounded Rectangle 18">
            <a:extLst>
              <a:ext uri="{FF2B5EF4-FFF2-40B4-BE49-F238E27FC236}">
                <a16:creationId xmlns:a16="http://schemas.microsoft.com/office/drawing/2014/main" id="{1CF6FA26-66CF-5012-123B-4B4F7D0EAE10}"/>
              </a:ext>
            </a:extLst>
          </p:cNvPr>
          <p:cNvSpPr/>
          <p:nvPr/>
        </p:nvSpPr>
        <p:spPr bwMode="auto">
          <a:xfrm>
            <a:off x="2259274" y="1027080"/>
            <a:ext cx="7673452" cy="605504"/>
          </a:xfrm>
          <a:prstGeom prst="roundRect">
            <a:avLst>
              <a:gd name="adj" fmla="val 3572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altLang="zh-TW" sz="2400" b="1" i="0" u="none" strike="noStrike" kern="1200" cap="none" spc="0" normalizeH="0" baseline="0" noProof="0" dirty="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rPr>
              <a:t>Preview of Azure OpenAI Triggers and Bindings</a:t>
            </a:r>
          </a:p>
        </p:txBody>
      </p:sp>
    </p:spTree>
    <p:extLst>
      <p:ext uri="{BB962C8B-B14F-4D97-AF65-F5344CB8AC3E}">
        <p14:creationId xmlns:p14="http://schemas.microsoft.com/office/powerpoint/2010/main" val="177708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2.96296E-6 L 1.66667E-6 0.04352 " pathEditMode="relative" rAng="0" ptsTypes="AA">
                                      <p:cBhvr>
                                        <p:cTn id="9" dur="600" spd="-100000" fill="hold"/>
                                        <p:tgtEl>
                                          <p:spTgt spid="12"/>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ppt_x"/>
                                          </p:val>
                                        </p:tav>
                                        <p:tav tm="100000">
                                          <p:val>
                                            <p:strVal val="#ppt_x"/>
                                          </p:val>
                                        </p:tav>
                                      </p:tavLst>
                                    </p:anim>
                                    <p:anim calcmode="lin" valueType="num">
                                      <p:cBhvr additive="base">
                                        <p:cTn id="16" dur="7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8BDBE7B-336C-AF53-4DEC-6308B2AAC88C}"/>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C8A26274-C156-BF06-181D-5A9D9D63D308}"/>
              </a:ext>
              <a:ext uri="{C183D7F6-B498-43B3-948B-1728B52AA6E4}">
                <adec:decorative xmlns:adec="http://schemas.microsoft.com/office/drawing/2017/decorative" val="1"/>
              </a:ext>
            </a:extLst>
          </p:cNvPr>
          <p:cNvSpPr/>
          <p:nvPr/>
        </p:nvSpPr>
        <p:spPr bwMode="auto">
          <a:xfrm>
            <a:off x="586741"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82BA08BC-6163-5B9A-C111-BD54A13BFE29}"/>
              </a:ext>
              <a:ext uri="{C183D7F6-B498-43B3-948B-1728B52AA6E4}">
                <adec:decorative xmlns:adec="http://schemas.microsoft.com/office/drawing/2017/decorative" val="1"/>
              </a:ext>
            </a:extLst>
          </p:cNvPr>
          <p:cNvSpPr/>
          <p:nvPr/>
        </p:nvSpPr>
        <p:spPr bwMode="auto">
          <a:xfrm>
            <a:off x="3422520"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41" name="Rectangle: Rounded Corners 40">
            <a:extLst>
              <a:ext uri="{FF2B5EF4-FFF2-40B4-BE49-F238E27FC236}">
                <a16:creationId xmlns:a16="http://schemas.microsoft.com/office/drawing/2014/main" id="{3C88CB8C-743C-9A1F-5556-26EC107E5651}"/>
              </a:ext>
              <a:ext uri="{C183D7F6-B498-43B3-948B-1728B52AA6E4}">
                <adec:decorative xmlns:adec="http://schemas.microsoft.com/office/drawing/2017/decorative" val="1"/>
              </a:ext>
            </a:extLst>
          </p:cNvPr>
          <p:cNvSpPr/>
          <p:nvPr/>
        </p:nvSpPr>
        <p:spPr bwMode="auto">
          <a:xfrm>
            <a:off x="6258299"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44" name="Rectangle: Rounded Corners 43">
            <a:extLst>
              <a:ext uri="{FF2B5EF4-FFF2-40B4-BE49-F238E27FC236}">
                <a16:creationId xmlns:a16="http://schemas.microsoft.com/office/drawing/2014/main" id="{33AF2410-0717-1EBF-1A36-BD6AB92C2337}"/>
              </a:ext>
              <a:ext uri="{C183D7F6-B498-43B3-948B-1728B52AA6E4}">
                <adec:decorative xmlns:adec="http://schemas.microsoft.com/office/drawing/2017/decorative" val="1"/>
              </a:ext>
            </a:extLst>
          </p:cNvPr>
          <p:cNvSpPr/>
          <p:nvPr/>
        </p:nvSpPr>
        <p:spPr bwMode="auto">
          <a:xfrm>
            <a:off x="9094077" y="2630324"/>
            <a:ext cx="2515311" cy="3484567"/>
          </a:xfrm>
          <a:prstGeom prst="roundRect">
            <a:avLst>
              <a:gd name="adj" fmla="val 6490"/>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Overflow="overflow" horzOverflow="overflow" vert="horz" wrap="square" lIns="182880" tIns="9144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31A8E285-7DE8-1B02-2C75-E1BD5A8677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659" y="3020931"/>
            <a:ext cx="679034" cy="702140"/>
          </a:xfrm>
          <a:prstGeom prst="rect">
            <a:avLst/>
          </a:prstGeom>
        </p:spPr>
      </p:pic>
      <p:pic>
        <p:nvPicPr>
          <p:cNvPr id="9" name="Graphic 8">
            <a:extLst>
              <a:ext uri="{FF2B5EF4-FFF2-40B4-BE49-F238E27FC236}">
                <a16:creationId xmlns:a16="http://schemas.microsoft.com/office/drawing/2014/main" id="{43D43F33-8206-D9CC-8C13-14EC5C4C44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6180" y="2952227"/>
            <a:ext cx="839550" cy="839548"/>
          </a:xfrm>
          <a:prstGeom prst="rect">
            <a:avLst/>
          </a:prstGeom>
        </p:spPr>
      </p:pic>
      <p:pic>
        <p:nvPicPr>
          <p:cNvPr id="1025" name="Picture 1">
            <a:extLst>
              <a:ext uri="{FF2B5EF4-FFF2-40B4-BE49-F238E27FC236}">
                <a16:creationId xmlns:a16="http://schemas.microsoft.com/office/drawing/2014/main" id="{832AE8AD-4939-9410-73F7-2AD4F739D8DC}"/>
              </a:ext>
              <a:ext uri="{C183D7F6-B498-43B3-948B-1728B52AA6E4}">
                <adec:decorative xmlns:adec="http://schemas.microsoft.com/office/drawing/2017/decorative" val="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8532"/>
          <a:stretch/>
        </p:blipFill>
        <p:spPr bwMode="auto">
          <a:xfrm>
            <a:off x="1473887" y="3008674"/>
            <a:ext cx="741018" cy="72665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035DA3F6-A257-92B4-4BB6-68A4946B208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9889"/>
          <a:stretch/>
        </p:blipFill>
        <p:spPr bwMode="auto">
          <a:xfrm>
            <a:off x="9997365" y="3056550"/>
            <a:ext cx="708736" cy="6309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
            <a:extLst>
              <a:ext uri="{FF2B5EF4-FFF2-40B4-BE49-F238E27FC236}">
                <a16:creationId xmlns:a16="http://schemas.microsoft.com/office/drawing/2014/main" id="{A5D11E65-A1D7-C500-7DD9-63A008DC5EE9}"/>
              </a:ext>
            </a:extLst>
          </p:cNvPr>
          <p:cNvSpPr txBox="1">
            <a:spLocks noGrp="1"/>
          </p:cNvSpPr>
          <p:nvPr>
            <p:ph type="title" idx="4294967295"/>
          </p:nvPr>
        </p:nvSpPr>
        <p:spPr>
          <a:xfrm>
            <a:off x="0" y="1387475"/>
            <a:ext cx="11017250" cy="1014413"/>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marR="0" lvl="0" indent="0" algn="ctr" defTabSz="914400" rtl="0" eaLnBrk="1" fontAlgn="auto" latinLnBrk="0" hangingPunct="1">
              <a:lnSpc>
                <a:spcPct val="100000"/>
              </a:lnSpc>
              <a:spcBef>
                <a:spcPts val="1200"/>
              </a:spcBef>
              <a:spcAft>
                <a:spcPts val="0"/>
              </a:spcAft>
              <a:buClrTx/>
              <a:buSzTx/>
              <a:buFontTx/>
              <a:buNone/>
              <a:tabLst/>
              <a:defRPr kumimoji="0" lang="en-US" sz="4400" b="0" i="0" u="none" strike="noStrike" kern="0" cap="none" spc="-50" normalizeH="0" baseline="0" dirty="0" smtClean="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defRPr>
            </a:lvl1pP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n-GB" sz="3600" b="0" i="0" u="none" strike="noStrike" kern="0" cap="none" spc="-50" normalizeH="0" baseline="0" noProof="0" dirty="0">
                <a:ln w="3175">
                  <a:noFill/>
                </a:ln>
                <a:solidFill>
                  <a:schemeClr val="tx1"/>
                </a:solidFill>
                <a:effectLst/>
                <a:uLnTx/>
                <a:uFillTx/>
                <a:latin typeface="Segoe UI Semibold"/>
                <a:ea typeface="+mn-ea"/>
                <a:cs typeface="Segoe UI"/>
              </a:rPr>
              <a:t>Azure Functions on Azure Container Apps</a:t>
            </a:r>
          </a:p>
        </p:txBody>
      </p:sp>
      <p:sp>
        <p:nvSpPr>
          <p:cNvPr id="22" name="Rounded Rectangle 18">
            <a:extLst>
              <a:ext uri="{FF2B5EF4-FFF2-40B4-BE49-F238E27FC236}">
                <a16:creationId xmlns:a16="http://schemas.microsoft.com/office/drawing/2014/main" id="{9A31658F-8E86-664F-23F6-141CE780DFE5}"/>
              </a:ext>
            </a:extLst>
          </p:cNvPr>
          <p:cNvSpPr/>
          <p:nvPr/>
        </p:nvSpPr>
        <p:spPr bwMode="auto">
          <a:xfrm>
            <a:off x="4229697" y="1066579"/>
            <a:ext cx="3728720" cy="610237"/>
          </a:xfrm>
          <a:prstGeom prst="roundRect">
            <a:avLst>
              <a:gd name="adj" fmla="val 3572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r>
              <a:rPr kumimoji="0" lang="en-US" altLang="zh-TW" sz="2400" b="1" i="0" u="none" strike="noStrike" kern="1200" cap="none" spc="0" normalizeH="0" baseline="0" noProof="0" dirty="0">
                <a:ln w="3175">
                  <a:noFill/>
                </a:ln>
                <a:gradFill>
                  <a:gsLst>
                    <a:gs pos="48951">
                      <a:srgbClr val="FFFFFF"/>
                    </a:gs>
                    <a:gs pos="14943">
                      <a:srgbClr val="FFFFFF"/>
                    </a:gs>
                  </a:gsLst>
                  <a:lin ang="2700000" scaled="0"/>
                </a:gradFill>
                <a:effectLst/>
                <a:uLnTx/>
                <a:uFillTx/>
                <a:latin typeface="Segoe UI Variable Display Semibold" pitchFamily="2" charset="0"/>
                <a:ea typeface="+mn-ea"/>
                <a:cs typeface="Segoe UI Semibold" panose="020B0702040204020203" pitchFamily="34" charset="0"/>
              </a:rPr>
              <a:t>Generally available</a:t>
            </a:r>
          </a:p>
        </p:txBody>
      </p:sp>
      <p:sp>
        <p:nvSpPr>
          <p:cNvPr id="24" name="Text Placeholder 10">
            <a:extLst>
              <a:ext uri="{FF2B5EF4-FFF2-40B4-BE49-F238E27FC236}">
                <a16:creationId xmlns:a16="http://schemas.microsoft.com/office/drawing/2014/main" id="{97CEA99A-D584-91C9-F729-D5221EBDA410}"/>
              </a:ext>
            </a:extLst>
          </p:cNvPr>
          <p:cNvSpPr txBox="1">
            <a:spLocks/>
          </p:cNvSpPr>
          <p:nvPr/>
        </p:nvSpPr>
        <p:spPr>
          <a:xfrm>
            <a:off x="704292" y="4073522"/>
            <a:ext cx="2280208" cy="1661993"/>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Build multiple app types, containerized microservices that share common Container App environment </a:t>
            </a:r>
          </a:p>
        </p:txBody>
      </p:sp>
      <p:sp>
        <p:nvSpPr>
          <p:cNvPr id="39" name="Text Placeholder 10">
            <a:extLst>
              <a:ext uri="{FF2B5EF4-FFF2-40B4-BE49-F238E27FC236}">
                <a16:creationId xmlns:a16="http://schemas.microsoft.com/office/drawing/2014/main" id="{11AA3CEE-D371-65BF-4625-F9CD8444BE97}"/>
              </a:ext>
            </a:extLst>
          </p:cNvPr>
          <p:cNvSpPr txBox="1">
            <a:spLocks/>
          </p:cNvSpPr>
          <p:nvPr/>
        </p:nvSpPr>
        <p:spPr>
          <a:xfrm>
            <a:off x="3540071" y="4073522"/>
            <a:ext cx="2280208" cy="1384995"/>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Develop your </a:t>
            </a:r>
            <a:b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way with integrated programming model with triggers </a:t>
            </a:r>
            <a:b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bindings</a:t>
            </a:r>
          </a:p>
        </p:txBody>
      </p:sp>
      <p:sp>
        <p:nvSpPr>
          <p:cNvPr id="42" name="Text Placeholder 10">
            <a:extLst>
              <a:ext uri="{FF2B5EF4-FFF2-40B4-BE49-F238E27FC236}">
                <a16:creationId xmlns:a16="http://schemas.microsoft.com/office/drawing/2014/main" id="{ADA0AAE5-5A36-97CC-D1E7-B9A945CAAEC1}"/>
              </a:ext>
            </a:extLst>
          </p:cNvPr>
          <p:cNvSpPr txBox="1">
            <a:spLocks/>
          </p:cNvSpPr>
          <p:nvPr/>
        </p:nvSpPr>
        <p:spPr>
          <a:xfrm>
            <a:off x="6375850" y="4073522"/>
            <a:ext cx="2280208" cy="830997"/>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Seamless end-to-end development experience </a:t>
            </a:r>
          </a:p>
        </p:txBody>
      </p:sp>
      <p:sp>
        <p:nvSpPr>
          <p:cNvPr id="45" name="Text Placeholder 10">
            <a:extLst>
              <a:ext uri="{FF2B5EF4-FFF2-40B4-BE49-F238E27FC236}">
                <a16:creationId xmlns:a16="http://schemas.microsoft.com/office/drawing/2014/main" id="{FE586747-4D66-0F29-373F-245DA93C2EC0}"/>
              </a:ext>
            </a:extLst>
          </p:cNvPr>
          <p:cNvSpPr txBox="1">
            <a:spLocks/>
          </p:cNvSpPr>
          <p:nvPr/>
        </p:nvSpPr>
        <p:spPr>
          <a:xfrm>
            <a:off x="9211628" y="4073522"/>
            <a:ext cx="2280208" cy="553998"/>
          </a:xfrm>
          <a:prstGeom prst="rect">
            <a:avLst/>
          </a:prstGeom>
        </p:spPr>
        <p:txBody>
          <a:bodyPr wrap="square" lIns="0" tIns="0" rIns="0" bIns="0" anchor="t" anchorCtr="0">
            <a:spAutoFit/>
          </a:bodyPr>
          <a:lstStyle>
            <a:lvl1pPr marL="0" marR="0" indent="0" algn="l"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sz="4200" kern="1200" spc="0" baseline="0">
                <a:solidFill>
                  <a:schemeClr val="bg1"/>
                </a:solidFill>
                <a:latin typeface="+mj-lt"/>
                <a:ea typeface="+mn-ea"/>
                <a:cs typeface="Segoe UI Semilight" panose="020B0402040204020203" pitchFamily="34" charset="0"/>
              </a:defRPr>
            </a:lvl1pPr>
            <a:lvl2pPr marL="4572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bg1"/>
                </a:solidFill>
                <a:latin typeface="+mj-lt"/>
                <a:ea typeface="+mn-ea"/>
                <a:cs typeface="+mn-cs"/>
              </a:defRPr>
            </a:lvl2pPr>
            <a:lvl3pPr marL="914400"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bg1"/>
                </a:solidFill>
                <a:latin typeface="+mj-lt"/>
                <a:ea typeface="+mn-ea"/>
                <a:cs typeface="+mn-cs"/>
              </a:defRPr>
            </a:lvl3pPr>
            <a:lvl4pPr marL="132397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mj-lt"/>
                <a:ea typeface="+mn-ea"/>
                <a:cs typeface="+mn-cs"/>
              </a:defRPr>
            </a:lvl4pPr>
            <a:lvl5pPr marL="1711326" marR="0" indent="0" algn="l"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j-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Scale dynamically </a:t>
            </a:r>
            <a:b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br>
            <a:r>
              <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and pay-per-use </a:t>
            </a:r>
          </a:p>
        </p:txBody>
      </p:sp>
    </p:spTree>
    <p:extLst>
      <p:ext uri="{BB962C8B-B14F-4D97-AF65-F5344CB8AC3E}">
        <p14:creationId xmlns:p14="http://schemas.microsoft.com/office/powerpoint/2010/main" val="132427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750" fill="hold"/>
                                        <p:tgtEl>
                                          <p:spTgt spid="22"/>
                                        </p:tgtEl>
                                        <p:attrNameLst>
                                          <p:attrName>ppt_x</p:attrName>
                                        </p:attrNameLst>
                                      </p:cBhvr>
                                      <p:tavLst>
                                        <p:tav tm="0">
                                          <p:val>
                                            <p:strVal val="#ppt_x"/>
                                          </p:val>
                                        </p:tav>
                                        <p:tav tm="100000">
                                          <p:val>
                                            <p:strVal val="#ppt_x"/>
                                          </p:val>
                                        </p:tav>
                                      </p:tavLst>
                                    </p:anim>
                                    <p:anim calcmode="lin" valueType="num">
                                      <p:cBhvr additive="base">
                                        <p:cTn id="11" dur="750" fill="hold"/>
                                        <p:tgtEl>
                                          <p:spTgt spid="2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750"/>
                                        <p:tgtEl>
                                          <p:spTgt spid="21"/>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1025"/>
                                        </p:tgtEl>
                                        <p:attrNameLst>
                                          <p:attrName>style.visibility</p:attrName>
                                        </p:attrNameLst>
                                      </p:cBhvr>
                                      <p:to>
                                        <p:strVal val="visible"/>
                                      </p:to>
                                    </p:set>
                                    <p:animEffect transition="in" filter="fade">
                                      <p:cBhvr>
                                        <p:cTn id="21" dur="500"/>
                                        <p:tgtEl>
                                          <p:spTgt spid="10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par>
                          <p:cTn id="35" fill="hold">
                            <p:stCondLst>
                              <p:cond delay="2250"/>
                            </p:stCondLst>
                            <p:childTnLst>
                              <p:par>
                                <p:cTn id="36" presetID="10" presetClass="entr" presetSubtype="0"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par>
                          <p:cTn id="45" fill="hold">
                            <p:stCondLst>
                              <p:cond delay="2750"/>
                            </p:stCondLst>
                            <p:childTnLst>
                              <p:par>
                                <p:cTn id="46" presetID="10" presetClass="entr" presetSubtype="0" fill="hold" grpId="0" nodeType="after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38" grpId="0" animBg="1"/>
      <p:bldP spid="41" grpId="0" animBg="1"/>
      <p:bldP spid="44" grpId="0" animBg="1"/>
      <p:bldP spid="21" grpId="0"/>
      <p:bldP spid="22" grpId="0" animBg="1"/>
      <p:bldP spid="24" grpId="0"/>
      <p:bldP spid="39" grpId="0"/>
      <p:bldP spid="42"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D28873-A58D-D7EE-3EE3-9B4C9E49BBD3}"/>
              </a:ext>
            </a:extLst>
          </p:cNvPr>
          <p:cNvSpPr>
            <a:spLocks noGrp="1"/>
          </p:cNvSpPr>
          <p:nvPr>
            <p:ph type="title"/>
          </p:nvPr>
        </p:nvSpPr>
        <p:spPr/>
        <p:txBody>
          <a:bodyPr/>
          <a:lstStyle/>
          <a:p>
            <a:r>
              <a:rPr lang="en-US" dirty="0"/>
              <a:t>Hands on app building</a:t>
            </a:r>
          </a:p>
        </p:txBody>
      </p:sp>
    </p:spTree>
    <p:extLst>
      <p:ext uri="{BB962C8B-B14F-4D97-AF65-F5344CB8AC3E}">
        <p14:creationId xmlns:p14="http://schemas.microsoft.com/office/powerpoint/2010/main" val="30954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712AC-19C1-0F64-1ADB-5084E311976C}"/>
              </a:ext>
            </a:extLst>
          </p:cNvPr>
          <p:cNvSpPr>
            <a:spLocks noGrp="1"/>
          </p:cNvSpPr>
          <p:nvPr>
            <p:ph type="title"/>
          </p:nvPr>
        </p:nvSpPr>
        <p:spPr/>
        <p:txBody>
          <a:bodyPr/>
          <a:lstStyle/>
          <a:p>
            <a:r>
              <a:rPr lang="en-US" dirty="0"/>
              <a:t>Considerations for Production</a:t>
            </a:r>
          </a:p>
        </p:txBody>
      </p:sp>
    </p:spTree>
    <p:extLst>
      <p:ext uri="{BB962C8B-B14F-4D97-AF65-F5344CB8AC3E}">
        <p14:creationId xmlns:p14="http://schemas.microsoft.com/office/powerpoint/2010/main" val="312323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7948067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solidFill>
                  <a:schemeClr val="bg1"/>
                </a:solidFill>
                <a:hlinkClick r:id="rId3">
                  <a:extLst>
                    <a:ext uri="{A12FA001-AC4F-418D-AE19-62706E023703}">
                      <ahyp:hlinkClr xmlns:ahyp="http://schemas.microsoft.com/office/drawing/2018/hyperlinkcolor" val="tx"/>
                    </a:ext>
                  </a:extLst>
                </a:hlinkClick>
              </a:rPr>
              <a:t>aka.ms/ragrelevance</a:t>
            </a:r>
            <a:endParaRPr lang="en-US">
              <a:solidFill>
                <a:schemeClr val="bg1"/>
              </a:solidFill>
            </a:endParaRPr>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64551"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3098087"/>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1456705" y="3964710"/>
            <a:ext cx="9278590"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700" y="4095379"/>
            <a:ext cx="892860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Tree>
    <p:extLst>
      <p:ext uri="{BB962C8B-B14F-4D97-AF65-F5344CB8AC3E}">
        <p14:creationId xmlns:p14="http://schemas.microsoft.com/office/powerpoint/2010/main" val="2743424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LLM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46410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user feedback</a:t>
            </a: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Improve the prompt and orchestration</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a:endCxn id="77" idx="0"/>
          </p:cNvCxnSpPr>
          <p:nvPr/>
        </p:nvCxnSpPr>
        <p:spPr>
          <a:xfrm flipH="1">
            <a:off x="1954343" y="2883088"/>
            <a:ext cx="15909" cy="1080673"/>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84483" y="4512401"/>
            <a:ext cx="0" cy="838384"/>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893639" y="3963761"/>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893639" y="4131205"/>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47200" y="5350785"/>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202806" y="5453062"/>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35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dirty="0">
                <a:latin typeface="Segoe UI" panose="020B0502040204020203" pitchFamily="34" charset="0"/>
                <a:cs typeface="Segoe UI" panose="020B0502040204020203" pitchFamily="34" charset="0"/>
              </a:rPr>
              <a:t>Manual</a:t>
            </a:r>
          </a:p>
          <a:p>
            <a:r>
              <a:rPr lang="en-US" sz="6000" b="1" dirty="0">
                <a:latin typeface="Segoe UI" panose="020B0502040204020203" pitchFamily="34" charset="0"/>
                <a:cs typeface="Segoe UI" panose="020B0502040204020203" pitchFamily="34" charset="0"/>
              </a:rPr>
              <a:t>experimentation</a:t>
            </a:r>
          </a:p>
        </p:txBody>
      </p:sp>
      <p:sp>
        <p:nvSpPr>
          <p:cNvPr id="3" name="Title 2">
            <a:extLst>
              <a:ext uri="{FF2B5EF4-FFF2-40B4-BE49-F238E27FC236}">
                <a16:creationId xmlns:a16="http://schemas.microsoft.com/office/drawing/2014/main" id="{86BC4972-00CF-0A76-33ED-2042257CA66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858907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A0AB12-D176-A276-5089-0CC832F1F83E}"/>
              </a:ext>
            </a:extLst>
          </p:cNvPr>
          <p:cNvSpPr>
            <a:spLocks noGrp="1"/>
          </p:cNvSpPr>
          <p:nvPr>
            <p:ph type="title"/>
          </p:nvPr>
        </p:nvSpPr>
        <p:spPr/>
        <p:txBody>
          <a:bodyPr/>
          <a:lstStyle/>
          <a:p>
            <a:r>
              <a:rPr lang="en-US" dirty="0"/>
              <a:t>Prerequisites for this workshop</a:t>
            </a:r>
          </a:p>
        </p:txBody>
      </p:sp>
      <p:sp>
        <p:nvSpPr>
          <p:cNvPr id="6" name="Text Placeholder 5">
            <a:extLst>
              <a:ext uri="{FF2B5EF4-FFF2-40B4-BE49-F238E27FC236}">
                <a16:creationId xmlns:a16="http://schemas.microsoft.com/office/drawing/2014/main" id="{64AADB1C-B911-2250-C059-1E5A633FB43F}"/>
              </a:ext>
            </a:extLst>
          </p:cNvPr>
          <p:cNvSpPr>
            <a:spLocks noGrp="1"/>
          </p:cNvSpPr>
          <p:nvPr>
            <p:ph type="body" sz="quarter" idx="10"/>
          </p:nvPr>
        </p:nvSpPr>
        <p:spPr>
          <a:xfrm>
            <a:off x="586390" y="1434370"/>
            <a:ext cx="6489577" cy="5847755"/>
          </a:xfrm>
        </p:spPr>
        <p:txBody>
          <a:bodyPr/>
          <a:lstStyle/>
          <a:p>
            <a:r>
              <a:rPr lang="en-US" b="1" dirty="0"/>
              <a:t>Today, you will need:</a:t>
            </a:r>
          </a:p>
          <a:p>
            <a:pPr marL="457200" indent="-457200">
              <a:buFontTx/>
              <a:buChar char="-"/>
            </a:pPr>
            <a:r>
              <a:rPr lang="en-US" sz="2200" dirty="0">
                <a:latin typeface="+mn-lt"/>
              </a:rPr>
              <a:t>Python 3.10+ (Required)</a:t>
            </a:r>
          </a:p>
          <a:p>
            <a:pPr marL="457200" indent="-457200">
              <a:buFontTx/>
              <a:buChar char="-"/>
            </a:pPr>
            <a:r>
              <a:rPr lang="en-IN" sz="2200" dirty="0" err="1">
                <a:effectLst/>
                <a:latin typeface="+mn-lt"/>
                <a:ea typeface="Aptos" panose="020B0004020202020204" pitchFamily="34" charset="0"/>
              </a:rPr>
              <a:t>Github</a:t>
            </a:r>
            <a:r>
              <a:rPr lang="en-IN" sz="2200" dirty="0">
                <a:effectLst/>
                <a:latin typeface="+mn-lt"/>
                <a:ea typeface="Aptos" panose="020B0004020202020204" pitchFamily="34" charset="0"/>
              </a:rPr>
              <a:t> account (Required)</a:t>
            </a:r>
            <a:endParaRPr lang="en-US" sz="2200" dirty="0">
              <a:latin typeface="+mn-lt"/>
            </a:endParaRPr>
          </a:p>
          <a:p>
            <a:pPr marL="457200" indent="-457200">
              <a:buFontTx/>
              <a:buChar char="-"/>
            </a:pPr>
            <a:r>
              <a:rPr lang="en-US" sz="2200" dirty="0">
                <a:latin typeface="+mn-lt"/>
              </a:rPr>
              <a:t>An editor</a:t>
            </a:r>
          </a:p>
          <a:p>
            <a:pPr marL="457200" indent="-457200">
              <a:buFontTx/>
              <a:buChar char="-"/>
            </a:pPr>
            <a:r>
              <a:rPr lang="en-IN" sz="2200" dirty="0">
                <a:effectLst/>
                <a:latin typeface="+mn-lt"/>
                <a:ea typeface="Aptos" panose="020B0004020202020204" pitchFamily="34" charset="0"/>
              </a:rPr>
              <a:t>Azure subscription  (Good to have) </a:t>
            </a:r>
            <a:endParaRPr lang="en-US" sz="2200" dirty="0">
              <a:latin typeface="+mn-lt"/>
            </a:endParaRPr>
          </a:p>
          <a:p>
            <a:pPr marL="457200" indent="-457200">
              <a:buFontTx/>
              <a:buChar char="-"/>
            </a:pPr>
            <a:r>
              <a:rPr lang="en-IN" sz="2200" dirty="0">
                <a:effectLst/>
                <a:latin typeface="+mn-lt"/>
                <a:ea typeface="Aptos" panose="020B0004020202020204" pitchFamily="34" charset="0"/>
              </a:rPr>
              <a:t>Min 4CPU and 8 GB RAM (Required)</a:t>
            </a:r>
          </a:p>
          <a:p>
            <a:pPr marL="457200" indent="-457200">
              <a:buFontTx/>
              <a:buChar char="-"/>
            </a:pPr>
            <a:r>
              <a:rPr lang="en-US" sz="2200" dirty="0">
                <a:latin typeface="+mn-lt"/>
              </a:rPr>
              <a:t>An intermediate knowledge of Python, we will be using the following concepts</a:t>
            </a:r>
            <a:r>
              <a:rPr lang="en-US" sz="2000" dirty="0"/>
              <a:t>:</a:t>
            </a:r>
          </a:p>
          <a:p>
            <a:pPr marL="685800" lvl="1" indent="-457200">
              <a:buFontTx/>
              <a:buChar char="-"/>
            </a:pPr>
            <a:r>
              <a:rPr lang="en-US" dirty="0"/>
              <a:t>Functions, classes and variables</a:t>
            </a:r>
          </a:p>
          <a:p>
            <a:pPr marL="685800" lvl="1" indent="-457200">
              <a:buFontTx/>
              <a:buChar char="-"/>
            </a:pPr>
            <a:r>
              <a:rPr lang="en-US" dirty="0"/>
              <a:t>Async functions</a:t>
            </a:r>
          </a:p>
          <a:p>
            <a:pPr marL="685800" lvl="1" indent="-457200">
              <a:buFontTx/>
              <a:buChar char="-"/>
            </a:pPr>
            <a:r>
              <a:rPr lang="en-US" dirty="0"/>
              <a:t>Dictionaries and simple data structures</a:t>
            </a:r>
          </a:p>
          <a:p>
            <a:pPr marL="685800" lvl="1" indent="-457200">
              <a:buFontTx/>
              <a:buChar char="-"/>
            </a:pPr>
            <a:r>
              <a:rPr lang="en-US" dirty="0"/>
              <a:t>Testing libraries</a:t>
            </a: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6B2A7CB6-6CD2-BCC8-ACE5-E5D031D216F7}"/>
              </a:ext>
            </a:extLst>
          </p:cNvPr>
          <p:cNvPicPr>
            <a:picLocks noChangeAspect="1"/>
          </p:cNvPicPr>
          <p:nvPr/>
        </p:nvPicPr>
        <p:blipFill>
          <a:blip r:embed="rId2"/>
          <a:stretch>
            <a:fillRect/>
          </a:stretch>
        </p:blipFill>
        <p:spPr>
          <a:xfrm>
            <a:off x="10096589" y="4958134"/>
            <a:ext cx="1717508" cy="1717508"/>
          </a:xfrm>
          <a:prstGeom prst="rect">
            <a:avLst/>
          </a:prstGeom>
        </p:spPr>
      </p:pic>
      <p:sp>
        <p:nvSpPr>
          <p:cNvPr id="10" name="TextBox 9">
            <a:extLst>
              <a:ext uri="{FF2B5EF4-FFF2-40B4-BE49-F238E27FC236}">
                <a16:creationId xmlns:a16="http://schemas.microsoft.com/office/drawing/2014/main" id="{F50551CB-07EE-A145-2444-FFA1D5A71C11}"/>
              </a:ext>
            </a:extLst>
          </p:cNvPr>
          <p:cNvSpPr txBox="1"/>
          <p:nvPr/>
        </p:nvSpPr>
        <p:spPr>
          <a:xfrm>
            <a:off x="7258138" y="5269740"/>
            <a:ext cx="283845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Don’t have Python?</a:t>
            </a:r>
          </a:p>
          <a:p>
            <a:pPr algn="l"/>
            <a:r>
              <a:rPr lang="en-US" sz="2000" dirty="0">
                <a:gradFill>
                  <a:gsLst>
                    <a:gs pos="2917">
                      <a:schemeClr val="tx1"/>
                    </a:gs>
                    <a:gs pos="30000">
                      <a:schemeClr val="tx1"/>
                    </a:gs>
                  </a:gsLst>
                  <a:lin ang="5400000" scaled="0"/>
                </a:gradFill>
              </a:rPr>
              <a:t>Here’s a great tutorial for installing Python:</a:t>
            </a:r>
          </a:p>
        </p:txBody>
      </p:sp>
      <p:pic>
        <p:nvPicPr>
          <p:cNvPr id="1028" name="Picture 4" descr="Thumbnail Image before you begin your software demo lab session without titles">
            <a:extLst>
              <a:ext uri="{FF2B5EF4-FFF2-40B4-BE49-F238E27FC236}">
                <a16:creationId xmlns:a16="http://schemas.microsoft.com/office/drawing/2014/main" id="{307F1ED1-05A1-1035-9A75-A328E59CC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8437" y="63795"/>
            <a:ext cx="3253563" cy="325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9215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Experimenting with quality factors</a:t>
            </a:r>
          </a:p>
        </p:txBody>
      </p:sp>
      <p:sp>
        <p:nvSpPr>
          <p:cNvPr id="7" name="Content Placeholder 2">
            <a:extLst>
              <a:ext uri="{FF2B5EF4-FFF2-40B4-BE49-F238E27FC236}">
                <a16:creationId xmlns:a16="http://schemas.microsoft.com/office/drawing/2014/main" id="{F0885D4C-2F37-FAE8-602B-573FCFB13B98}"/>
              </a:ext>
            </a:extLst>
          </p:cNvPr>
          <p:cNvSpPr>
            <a:spLocks noGrp="1"/>
          </p:cNvSpPr>
          <p:nvPr>
            <p:ph idx="1"/>
          </p:nvPr>
        </p:nvSpPr>
        <p:spPr>
          <a:xfrm>
            <a:off x="838200" y="1747885"/>
            <a:ext cx="2856345" cy="2162002"/>
          </a:xfrm>
        </p:spPr>
        <p:txBody>
          <a:bodyPr wrap="square">
            <a:spAutoFit/>
          </a:bodyPr>
          <a:lstStyle/>
          <a:p>
            <a:pPr marL="0" indent="0">
              <a:buNone/>
              <a:defRPr/>
            </a:pPr>
            <a:r>
              <a:rPr lang="en-US" dirty="0">
                <a:sym typeface="Wingdings" panose="05000000000000000000" pitchFamily="2" charset="2"/>
              </a:rPr>
              <a:t>Find an easy way to experiment with settings in your LLM app.</a:t>
            </a:r>
          </a:p>
          <a:p>
            <a:pPr marL="0" indent="0">
              <a:buNone/>
              <a:defRPr/>
            </a:pPr>
            <a:endParaRPr lang="en-US" dirty="0">
              <a:sym typeface="Wingdings" panose="05000000000000000000" pitchFamily="2" charset="2"/>
            </a:endParaRPr>
          </a:p>
        </p:txBody>
      </p:sp>
      <p:pic>
        <p:nvPicPr>
          <p:cNvPr id="12" name="Picture 11" descr="A screenshot of a chat&#10;&#10;Description automatically generated">
            <a:extLst>
              <a:ext uri="{FF2B5EF4-FFF2-40B4-BE49-F238E27FC236}">
                <a16:creationId xmlns:a16="http://schemas.microsoft.com/office/drawing/2014/main" id="{F4F287CE-2ABC-797A-FDE2-F9A1B934A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545" y="1690688"/>
            <a:ext cx="7425007" cy="4679301"/>
          </a:xfrm>
          <a:prstGeom prst="rect">
            <a:avLst/>
          </a:prstGeom>
          <a:ln>
            <a:solidFill>
              <a:schemeClr val="accent1"/>
            </a:solidFill>
          </a:ln>
        </p:spPr>
      </p:pic>
      <p:sp>
        <p:nvSpPr>
          <p:cNvPr id="13" name="TextBox 12">
            <a:extLst>
              <a:ext uri="{FF2B5EF4-FFF2-40B4-BE49-F238E27FC236}">
                <a16:creationId xmlns:a16="http://schemas.microsoft.com/office/drawing/2014/main" id="{05ACC3AD-649A-6CBF-D646-8130D52B8184}"/>
              </a:ext>
            </a:extLst>
          </p:cNvPr>
          <p:cNvSpPr txBox="1"/>
          <p:nvPr/>
        </p:nvSpPr>
        <p:spPr>
          <a:xfrm>
            <a:off x="277091" y="5142030"/>
            <a:ext cx="3183206" cy="830997"/>
          </a:xfrm>
          <a:prstGeom prst="rect">
            <a:avLst/>
          </a:prstGeom>
          <a:noFill/>
        </p:spPr>
        <p:txBody>
          <a:bodyPr wrap="square">
            <a:spAutoFit/>
          </a:bodyPr>
          <a:lstStyle/>
          <a:p>
            <a:pPr marL="0" indent="0" algn="r">
              <a:buNone/>
              <a:defRPr/>
            </a:pPr>
            <a:r>
              <a:rPr lang="en-US" sz="2400" dirty="0">
                <a:sym typeface="Wingdings" panose="05000000000000000000" pitchFamily="2" charset="2"/>
              </a:rPr>
              <a:t>Azure </a:t>
            </a:r>
            <a:r>
              <a:rPr lang="en-US" sz="2400" dirty="0" err="1">
                <a:sym typeface="Wingdings" panose="05000000000000000000" pitchFamily="2" charset="2"/>
              </a:rPr>
              <a:t>OpenAI</a:t>
            </a:r>
            <a:r>
              <a:rPr lang="en-US" sz="2400" dirty="0">
                <a:sym typeface="Wingdings" panose="05000000000000000000" pitchFamily="2" charset="2"/>
              </a:rPr>
              <a:t> Studio Playground →</a:t>
            </a:r>
          </a:p>
        </p:txBody>
      </p:sp>
    </p:spTree>
    <p:extLst>
      <p:ext uri="{BB962C8B-B14F-4D97-AF65-F5344CB8AC3E}">
        <p14:creationId xmlns:p14="http://schemas.microsoft.com/office/powerpoint/2010/main" val="685489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Experimenting with quality factors</a:t>
            </a:r>
          </a:p>
        </p:txBody>
      </p:sp>
      <p:sp>
        <p:nvSpPr>
          <p:cNvPr id="8" name="TextBox 7">
            <a:extLst>
              <a:ext uri="{FF2B5EF4-FFF2-40B4-BE49-F238E27FC236}">
                <a16:creationId xmlns:a16="http://schemas.microsoft.com/office/drawing/2014/main" id="{20BD924E-7D64-C796-1407-05378B59C61D}"/>
              </a:ext>
            </a:extLst>
          </p:cNvPr>
          <p:cNvSpPr txBox="1"/>
          <p:nvPr/>
        </p:nvSpPr>
        <p:spPr>
          <a:xfrm>
            <a:off x="198583" y="5562346"/>
            <a:ext cx="3505199" cy="830997"/>
          </a:xfrm>
          <a:prstGeom prst="rect">
            <a:avLst/>
          </a:prstGeom>
          <a:noFill/>
        </p:spPr>
        <p:txBody>
          <a:bodyPr wrap="square">
            <a:spAutoFit/>
          </a:bodyPr>
          <a:lstStyle/>
          <a:p>
            <a:pPr marL="0" indent="0" algn="r">
              <a:buNone/>
              <a:defRPr/>
            </a:pPr>
            <a:r>
              <a:rPr lang="en-US" sz="2400" dirty="0">
                <a:solidFill>
                  <a:srgbClr val="2454C3"/>
                </a:solidFill>
                <a:sym typeface="Wingdings" panose="05000000000000000000" pitchFamily="2" charset="2"/>
                <a:hlinkClick r:id="rId3">
                  <a:extLst>
                    <a:ext uri="{A12FA001-AC4F-418D-AE19-62706E023703}">
                      <ahyp:hlinkClr xmlns:ahyp="http://schemas.microsoft.com/office/drawing/2018/hyperlinkcolor" val="tx"/>
                    </a:ext>
                  </a:extLst>
                </a:hlinkClick>
              </a:rPr>
              <a:t>aka.ms/ragchat</a:t>
            </a:r>
            <a:endParaRPr lang="en-US" sz="2400" dirty="0">
              <a:sym typeface="Wingdings" panose="05000000000000000000" pitchFamily="2" charset="2"/>
            </a:endParaRPr>
          </a:p>
          <a:p>
            <a:pPr marL="0" indent="0" algn="r">
              <a:buNone/>
              <a:defRPr/>
            </a:pPr>
            <a:r>
              <a:rPr lang="en-US" sz="2400" dirty="0">
                <a:sym typeface="Wingdings" panose="05000000000000000000" pitchFamily="2" charset="2"/>
              </a:rPr>
              <a:t>“Developer Settings” →</a:t>
            </a:r>
          </a:p>
        </p:txBody>
      </p:sp>
      <p:pic>
        <p:nvPicPr>
          <p:cNvPr id="9" name="Picture 8" descr="A screenshot of a computer&#10;&#10;Description automatically generated">
            <a:extLst>
              <a:ext uri="{FF2B5EF4-FFF2-40B4-BE49-F238E27FC236}">
                <a16:creationId xmlns:a16="http://schemas.microsoft.com/office/drawing/2014/main" id="{C337D9F6-58EF-8FE1-6502-B0C2324BF73C}"/>
              </a:ext>
            </a:extLst>
          </p:cNvPr>
          <p:cNvPicPr>
            <a:picLocks noChangeAspect="1"/>
          </p:cNvPicPr>
          <p:nvPr/>
        </p:nvPicPr>
        <p:blipFill rotWithShape="1">
          <a:blip r:embed="rId4">
            <a:extLst>
              <a:ext uri="{28A0092B-C50C-407E-A947-70E740481C1C}">
                <a14:useLocalDpi xmlns:a14="http://schemas.microsoft.com/office/drawing/2010/main" val="0"/>
              </a:ext>
            </a:extLst>
          </a:blip>
          <a:srcRect t="9847"/>
          <a:stretch/>
        </p:blipFill>
        <p:spPr>
          <a:xfrm>
            <a:off x="3925455" y="1554440"/>
            <a:ext cx="6513945" cy="4938435"/>
          </a:xfrm>
          <a:prstGeom prst="rect">
            <a:avLst/>
          </a:prstGeom>
          <a:ln>
            <a:solidFill>
              <a:schemeClr val="accent1"/>
            </a:solidFill>
          </a:ln>
        </p:spPr>
      </p:pic>
    </p:spTree>
    <p:extLst>
      <p:ext uri="{BB962C8B-B14F-4D97-AF65-F5344CB8AC3E}">
        <p14:creationId xmlns:p14="http://schemas.microsoft.com/office/powerpoint/2010/main" val="2308779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dirty="0">
                <a:latin typeface="Segoe UI" panose="020B0502040204020203" pitchFamily="34" charset="0"/>
                <a:cs typeface="Segoe UI" panose="020B0502040204020203" pitchFamily="34" charset="0"/>
              </a:rPr>
              <a:t>Automated</a:t>
            </a:r>
          </a:p>
          <a:p>
            <a:r>
              <a:rPr lang="en-US" sz="6000" b="1" dirty="0">
                <a:latin typeface="Segoe UI" panose="020B0502040204020203" pitchFamily="34" charset="0"/>
                <a:cs typeface="Segoe UI" panose="020B0502040204020203" pitchFamily="34" charset="0"/>
              </a:rPr>
              <a:t>Evaluation</a:t>
            </a:r>
          </a:p>
        </p:txBody>
      </p:sp>
      <p:sp>
        <p:nvSpPr>
          <p:cNvPr id="3" name="Title 2">
            <a:extLst>
              <a:ext uri="{FF2B5EF4-FFF2-40B4-BE49-F238E27FC236}">
                <a16:creationId xmlns:a16="http://schemas.microsoft.com/office/drawing/2014/main" id="{BA51657A-BF20-08B0-B299-8FB2B498A65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92482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AI RAG Chat Evaluator </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0" y="4054764"/>
            <a:ext cx="8209547" cy="428291"/>
          </a:xfrm>
        </p:spPr>
        <p:txBody>
          <a:bodyPr>
            <a:normAutofit/>
          </a:bodyPr>
          <a:lstStyle/>
          <a:p>
            <a:pPr marL="0" indent="0">
              <a:buNone/>
            </a:pPr>
            <a:r>
              <a:rPr lang="en-US" sz="2400" dirty="0">
                <a:solidFill>
                  <a:srgbClr val="2454C3"/>
                </a:solidFill>
                <a:hlinkClick r:id="rId3">
                  <a:extLst>
                    <a:ext uri="{A12FA001-AC4F-418D-AE19-62706E023703}">
                      <ahyp:hlinkClr xmlns:ahyp="http://schemas.microsoft.com/office/drawing/2018/hyperlinkcolor" val="tx"/>
                    </a:ext>
                  </a:extLst>
                </a:hlinkClick>
              </a:rPr>
              <a:t>https://github.com/Azure-Samples/ai-rag-chat-evaluator</a:t>
            </a:r>
            <a:endParaRPr lang="en-US" sz="2400" dirty="0">
              <a:solidFill>
                <a:srgbClr val="2454C3"/>
              </a:solidFill>
            </a:endParaRPr>
          </a:p>
        </p:txBody>
      </p:sp>
      <p:sp>
        <p:nvSpPr>
          <p:cNvPr id="3" name="TextBox 2">
            <a:extLst>
              <a:ext uri="{FF2B5EF4-FFF2-40B4-BE49-F238E27FC236}">
                <a16:creationId xmlns:a16="http://schemas.microsoft.com/office/drawing/2014/main" id="{400B186A-88E0-18BD-3690-D41E7020B86C}"/>
              </a:ext>
            </a:extLst>
          </p:cNvPr>
          <p:cNvSpPr txBox="1"/>
          <p:nvPr/>
        </p:nvSpPr>
        <p:spPr>
          <a:xfrm>
            <a:off x="8527382" y="3991911"/>
            <a:ext cx="3010903" cy="553998"/>
          </a:xfrm>
          <a:prstGeom prst="rect">
            <a:avLst/>
          </a:prstGeom>
          <a:solidFill>
            <a:schemeClr val="bg1"/>
          </a:solidFill>
        </p:spPr>
        <p:txBody>
          <a:bodyPr wrap="square">
            <a:spAutoFit/>
          </a:bodyPr>
          <a:lstStyle/>
          <a:p>
            <a:r>
              <a:rPr lang="en-US" sz="3000" dirty="0">
                <a:solidFill>
                  <a:srgbClr val="2454C3"/>
                </a:solidFill>
                <a:hlinkClick r:id="rId4">
                  <a:extLst>
                    <a:ext uri="{A12FA001-AC4F-418D-AE19-62706E023703}">
                      <ahyp:hlinkClr xmlns:ahyp="http://schemas.microsoft.com/office/drawing/2018/hyperlinkcolor" val="tx"/>
                    </a:ext>
                  </a:extLst>
                </a:hlinkClick>
              </a:rPr>
              <a:t>aka.ms/rag/eval</a:t>
            </a:r>
            <a:endParaRPr lang="en-US" sz="3000" dirty="0">
              <a:solidFill>
                <a:srgbClr val="2454C3"/>
              </a:solidFill>
            </a:endParaRPr>
          </a:p>
        </p:txBody>
      </p:sp>
      <p:sp>
        <p:nvSpPr>
          <p:cNvPr id="5" name="Content Placeholder 3">
            <a:extLst>
              <a:ext uri="{FF2B5EF4-FFF2-40B4-BE49-F238E27FC236}">
                <a16:creationId xmlns:a16="http://schemas.microsoft.com/office/drawing/2014/main" id="{BED281E9-D422-DA31-C941-8E7C70825E0B}"/>
              </a:ext>
            </a:extLst>
          </p:cNvPr>
          <p:cNvSpPr txBox="1">
            <a:spLocks/>
          </p:cNvSpPr>
          <p:nvPr/>
        </p:nvSpPr>
        <p:spPr>
          <a:xfrm>
            <a:off x="838200" y="1825625"/>
            <a:ext cx="10515600" cy="222913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set of tools for automating the evaluation of RAG answer quality.</a:t>
            </a:r>
          </a:p>
          <a:p>
            <a:r>
              <a:rPr lang="en-US" dirty="0"/>
              <a:t>Generate ground truth data</a:t>
            </a:r>
          </a:p>
          <a:p>
            <a:r>
              <a:rPr lang="en-US" dirty="0"/>
              <a:t>Evaluate with different parameters</a:t>
            </a:r>
          </a:p>
          <a:p>
            <a:r>
              <a:rPr lang="en-US" dirty="0"/>
              <a:t>Compare the metrics and answers across evaluations</a:t>
            </a:r>
          </a:p>
        </p:txBody>
      </p:sp>
      <p:sp>
        <p:nvSpPr>
          <p:cNvPr id="6" name="Content Placeholder 3">
            <a:extLst>
              <a:ext uri="{FF2B5EF4-FFF2-40B4-BE49-F238E27FC236}">
                <a16:creationId xmlns:a16="http://schemas.microsoft.com/office/drawing/2014/main" id="{19288085-5C48-A9EC-9A56-4B63DCC992FE}"/>
              </a:ext>
            </a:extLst>
          </p:cNvPr>
          <p:cNvSpPr txBox="1">
            <a:spLocks/>
          </p:cNvSpPr>
          <p:nvPr/>
        </p:nvSpPr>
        <p:spPr>
          <a:xfrm>
            <a:off x="838200" y="5154379"/>
            <a:ext cx="10515600" cy="1129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Based on the azure-ai-generative SDK:</a:t>
            </a:r>
          </a:p>
          <a:p>
            <a:pPr marL="0" indent="0">
              <a:buNone/>
            </a:pPr>
            <a:r>
              <a:rPr lang="en-US" sz="2400" dirty="0">
                <a:solidFill>
                  <a:srgbClr val="2454C3"/>
                </a:solidFill>
                <a:hlinkClick r:id="rId5">
                  <a:extLst>
                    <a:ext uri="{A12FA001-AC4F-418D-AE19-62706E023703}">
                      <ahyp:hlinkClr xmlns:ahyp="http://schemas.microsoft.com/office/drawing/2018/hyperlinkcolor" val="tx"/>
                    </a:ext>
                  </a:extLst>
                </a:hlinkClick>
              </a:rPr>
              <a:t>https://</a:t>
            </a:r>
            <a:r>
              <a:rPr lang="en-US" sz="2400" dirty="0" err="1">
                <a:solidFill>
                  <a:srgbClr val="2454C3"/>
                </a:solidFill>
                <a:hlinkClick r:id="rId5">
                  <a:extLst>
                    <a:ext uri="{A12FA001-AC4F-418D-AE19-62706E023703}">
                      <ahyp:hlinkClr xmlns:ahyp="http://schemas.microsoft.com/office/drawing/2018/hyperlinkcolor" val="tx"/>
                    </a:ext>
                  </a:extLst>
                </a:hlinkClick>
              </a:rPr>
              <a:t>pypi.org</a:t>
            </a:r>
            <a:r>
              <a:rPr lang="en-US" sz="2400" dirty="0">
                <a:solidFill>
                  <a:srgbClr val="2454C3"/>
                </a:solidFill>
                <a:hlinkClick r:id="rId5">
                  <a:extLst>
                    <a:ext uri="{A12FA001-AC4F-418D-AE19-62706E023703}">
                      <ahyp:hlinkClr xmlns:ahyp="http://schemas.microsoft.com/office/drawing/2018/hyperlinkcolor" val="tx"/>
                    </a:ext>
                  </a:extLst>
                </a:hlinkClick>
              </a:rPr>
              <a:t>/project/azure-ai-generative/</a:t>
            </a:r>
            <a:endParaRPr lang="en-US" sz="2400" dirty="0">
              <a:solidFill>
                <a:srgbClr val="2454C3"/>
              </a:solidFill>
            </a:endParaRPr>
          </a:p>
        </p:txBody>
      </p:sp>
    </p:spTree>
    <p:extLst>
      <p:ext uri="{BB962C8B-B14F-4D97-AF65-F5344CB8AC3E}">
        <p14:creationId xmlns:p14="http://schemas.microsoft.com/office/powerpoint/2010/main" val="2055516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Ground truth data</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946080"/>
          </a:xfrm>
          <a:solidFill>
            <a:schemeClr val="bg1">
              <a:lumMod val="85000"/>
            </a:schemeClr>
          </a:solidFill>
          <a:ln w="38100">
            <a:solidFill>
              <a:schemeClr val="bg1">
                <a:lumMod val="85000"/>
              </a:schemeClr>
            </a:solidFill>
          </a:ln>
        </p:spPr>
        <p:txBody>
          <a:bodyPr>
            <a:normAutofit/>
          </a:bodyPr>
          <a:lstStyle/>
          <a:p>
            <a:pPr marL="0" indent="0">
              <a:buNone/>
            </a:pPr>
            <a:r>
              <a:rPr lang="en-US" sz="2000" b="0" dirty="0">
                <a:solidFill>
                  <a:srgbClr val="000000"/>
                </a:solidFill>
                <a:effectLst/>
                <a:latin typeface="Menlo" panose="020B0609030804020204" pitchFamily="49" charset="0"/>
              </a:rPr>
              <a:t>python3 -m scripts generate --output=</a:t>
            </a:r>
            <a:r>
              <a:rPr lang="en-US" sz="2000" b="0" dirty="0" err="1">
                <a:solidFill>
                  <a:srgbClr val="000000"/>
                </a:solidFill>
                <a:effectLst/>
                <a:latin typeface="Menlo" panose="020B0609030804020204" pitchFamily="49" charset="0"/>
              </a:rPr>
              <a:t>example_input</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qa.jsonl</a:t>
            </a:r>
            <a:endParaRPr lang="en-US" sz="2000" dirty="0">
              <a:solidFill>
                <a:srgbClr val="000000"/>
              </a:solidFill>
              <a:latin typeface="Menlo" panose="020B0609030804020204" pitchFamily="49" charset="0"/>
            </a:endParaRPr>
          </a:p>
          <a:p>
            <a:pPr marL="0" indent="0">
              <a:buNone/>
            </a:pP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numquestions</a:t>
            </a:r>
            <a:r>
              <a:rPr lang="en-US" sz="2000" b="0" dirty="0">
                <a:solidFill>
                  <a:srgbClr val="000000"/>
                </a:solidFill>
                <a:effectLst/>
                <a:latin typeface="Menlo" panose="020B0609030804020204" pitchFamily="49" charset="0"/>
              </a:rPr>
              <a:t>=200 --</a:t>
            </a:r>
            <a:r>
              <a:rPr lang="en-US" sz="2000" b="0" dirty="0" err="1">
                <a:solidFill>
                  <a:srgbClr val="000000"/>
                </a:solidFill>
                <a:effectLst/>
                <a:latin typeface="Menlo" panose="020B0609030804020204" pitchFamily="49" charset="0"/>
              </a:rPr>
              <a:t>persource</a:t>
            </a:r>
            <a:r>
              <a:rPr lang="en-US" sz="2000" b="0" dirty="0">
                <a:solidFill>
                  <a:srgbClr val="000000"/>
                </a:solidFill>
                <a:effectLst/>
                <a:latin typeface="Menlo" panose="020B0609030804020204" pitchFamily="49" charset="0"/>
              </a:rPr>
              <a:t>=5</a:t>
            </a:r>
            <a:endParaRPr lang="en-US" sz="2000" dirty="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830997"/>
          </a:xfrm>
          <a:prstGeom prst="rect">
            <a:avLst/>
          </a:prstGeom>
          <a:noFill/>
        </p:spPr>
        <p:txBody>
          <a:bodyPr wrap="square">
            <a:spAutoFit/>
          </a:bodyPr>
          <a:lstStyle/>
          <a:p>
            <a:pPr marL="0" indent="0">
              <a:buNone/>
            </a:pPr>
            <a:r>
              <a:rPr lang="en-US" sz="2400"/>
              <a:t>The ground truth data is the ideal answer for a question.</a:t>
            </a:r>
          </a:p>
          <a:p>
            <a:pPr marL="0" indent="0">
              <a:buNone/>
            </a:pPr>
            <a:r>
              <a:rPr lang="en-US" sz="2400"/>
              <a:t>Manual curation is recommended!</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Generate Q/A pairs from a search index:</a:t>
            </a:r>
          </a:p>
        </p:txBody>
      </p:sp>
      <p:grpSp>
        <p:nvGrpSpPr>
          <p:cNvPr id="7" name="Group 6">
            <a:extLst>
              <a:ext uri="{FF2B5EF4-FFF2-40B4-BE49-F238E27FC236}">
                <a16:creationId xmlns:a16="http://schemas.microsoft.com/office/drawing/2014/main" id="{53885393-3EF3-4C33-D17B-7543C458ACD1}"/>
              </a:ext>
            </a:extLst>
          </p:cNvPr>
          <p:cNvGrpSpPr/>
          <p:nvPr/>
        </p:nvGrpSpPr>
        <p:grpSpPr>
          <a:xfrm>
            <a:off x="2397793" y="4264570"/>
            <a:ext cx="1185421" cy="1783275"/>
            <a:chOff x="17833125" y="8247189"/>
            <a:chExt cx="2655893" cy="3853506"/>
          </a:xfrm>
        </p:grpSpPr>
        <p:pic>
          <p:nvPicPr>
            <p:cNvPr id="8" name="Graphic 27">
              <a:extLst>
                <a:ext uri="{FF2B5EF4-FFF2-40B4-BE49-F238E27FC236}">
                  <a16:creationId xmlns:a16="http://schemas.microsoft.com/office/drawing/2014/main" id="{BA01BADA-DCA6-231D-52AE-2487698F6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3125" y="8247189"/>
              <a:ext cx="2655892" cy="2655571"/>
            </a:xfrm>
            <a:prstGeom prst="rect">
              <a:avLst/>
            </a:prstGeom>
          </p:spPr>
        </p:pic>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17882727" y="10701528"/>
              <a:ext cx="2606291" cy="1399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algn="ctr" defTabSz="1865484">
                <a:defRPr/>
              </a:pPr>
              <a:r>
                <a:rPr lang="en-US" sz="1800">
                  <a:cs typeface="Segoe UI Semilight"/>
                </a:rPr>
                <a:t>AI Search</a:t>
              </a:r>
              <a:endParaRPr lang="en-US" sz="1800">
                <a:cs typeface="Arial"/>
              </a:endParaRPr>
            </a:p>
          </p:txBody>
        </p:sp>
      </p:gr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7872"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747872"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a:off x="3697705" y="5017608"/>
            <a:ext cx="1402088"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527594" y="5427741"/>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099793"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flipV="1">
            <a:off x="6241985" y="5017608"/>
            <a:ext cx="1505887" cy="5796"/>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712170" y="5009587"/>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38052" y="4617109"/>
            <a:ext cx="1402089" cy="369332"/>
          </a:xfrm>
          <a:prstGeom prst="rect">
            <a:avLst/>
          </a:prstGeom>
          <a:noFill/>
        </p:spPr>
        <p:txBody>
          <a:bodyPr wrap="square">
            <a:spAutoFit/>
          </a:bodyPr>
          <a:lstStyle/>
          <a:p>
            <a:pPr marL="0" indent="0">
              <a:buNone/>
            </a:pPr>
            <a:r>
              <a:rPr lang="en-US"/>
              <a:t>documents</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143422" y="4609160"/>
            <a:ext cx="1615142" cy="369332"/>
          </a:xfrm>
          <a:prstGeom prst="rect">
            <a:avLst/>
          </a:prstGeom>
          <a:noFill/>
        </p:spPr>
        <p:txBody>
          <a:bodyPr wrap="square">
            <a:spAutoFit/>
          </a:bodyPr>
          <a:lstStyle/>
          <a:p>
            <a:pPr marL="0" indent="0">
              <a:buNone/>
            </a:pPr>
            <a:r>
              <a:rPr lang="en-US"/>
              <a:t>prompt + docs</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668851" y="4640255"/>
            <a:ext cx="1402089" cy="369332"/>
          </a:xfrm>
          <a:prstGeom prst="rect">
            <a:avLst/>
          </a:prstGeom>
          <a:noFill/>
        </p:spPr>
        <p:txBody>
          <a:bodyPr wrap="square">
            <a:spAutoFit/>
          </a:bodyPr>
          <a:lstStyle/>
          <a:p>
            <a:pPr marL="0" indent="0">
              <a:buNone/>
            </a:pPr>
            <a:r>
              <a:rPr lang="en-US"/>
              <a:t>Q/A pairs</a:t>
            </a:r>
          </a:p>
        </p:txBody>
      </p:sp>
    </p:spTree>
    <p:extLst>
      <p:ext uri="{BB962C8B-B14F-4D97-AF65-F5344CB8AC3E}">
        <p14:creationId xmlns:p14="http://schemas.microsoft.com/office/powerpoint/2010/main" val="5104509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Evaluation</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scripts evaluate -–config=</a:t>
            </a:r>
            <a:r>
              <a:rPr lang="en-US" sz="2000" b="0" err="1">
                <a:solidFill>
                  <a:srgbClr val="000000"/>
                </a:solidFill>
                <a:effectLst/>
                <a:latin typeface="Menlo" panose="020B0609030804020204" pitchFamily="49" charset="0"/>
              </a:rPr>
              <a:t>example_config.json</a:t>
            </a:r>
            <a:endParaRPr lang="en-US" sz="200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Compute GPT metrics and custom metrics for every question in ground truth.</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Evaluate based off the configuration:</a:t>
            </a:r>
          </a:p>
        </p:txBody>
      </p:sp>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2430624" y="5480243"/>
            <a:ext cx="1163282" cy="6474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Local endpoint</a:t>
            </a:r>
            <a:endParaRPr lang="en-US" sz="1800">
              <a:cs typeface="Arial"/>
            </a:endParaRPr>
          </a:p>
        </p:txBody>
      </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6600"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536600"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flipV="1">
            <a:off x="3697705" y="5009587"/>
            <a:ext cx="1575824" cy="8021"/>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701330" y="5420976"/>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938" b="14583"/>
          <a:stretch/>
        </p:blipFill>
        <p:spPr bwMode="auto">
          <a:xfrm>
            <a:off x="5273529"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a:off x="6415721" y="5023404"/>
            <a:ext cx="1124893"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500898" y="5009587"/>
            <a:ext cx="1028115"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00677" y="4372602"/>
            <a:ext cx="1615142" cy="646331"/>
          </a:xfrm>
          <a:prstGeom prst="rect">
            <a:avLst/>
          </a:prstGeom>
          <a:noFill/>
        </p:spPr>
        <p:txBody>
          <a:bodyPr wrap="square">
            <a:spAutoFit/>
          </a:bodyPr>
          <a:lstStyle/>
          <a:p>
            <a:pPr marL="0" indent="0">
              <a:buNone/>
            </a:pPr>
            <a:r>
              <a:rPr lang="en-US"/>
              <a:t>response</a:t>
            </a:r>
          </a:p>
          <a:p>
            <a:pPr marL="0" indent="0">
              <a:buNone/>
            </a:pPr>
            <a:r>
              <a:rPr lang="en-US"/>
              <a:t>+ ground truth </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317158" y="4649601"/>
            <a:ext cx="1615142" cy="369332"/>
          </a:xfrm>
          <a:prstGeom prst="rect">
            <a:avLst/>
          </a:prstGeom>
          <a:noFill/>
        </p:spPr>
        <p:txBody>
          <a:bodyPr wrap="square">
            <a:spAutoFit/>
          </a:bodyPr>
          <a:lstStyle/>
          <a:p>
            <a:pPr marL="0" indent="0">
              <a:buNone/>
            </a:pPr>
            <a:r>
              <a:rPr lang="en-US"/>
              <a:t>prompt</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457579" y="4649601"/>
            <a:ext cx="1402089" cy="369332"/>
          </a:xfrm>
          <a:prstGeom prst="rect">
            <a:avLst/>
          </a:prstGeom>
          <a:noFill/>
        </p:spPr>
        <p:txBody>
          <a:bodyPr wrap="square">
            <a:spAutoFit/>
          </a:bodyPr>
          <a:lstStyle/>
          <a:p>
            <a:pPr marL="0" indent="0">
              <a:buNone/>
            </a:pPr>
            <a:r>
              <a:rPr lang="en-US"/>
              <a:t>metrics</a:t>
            </a:r>
          </a:p>
        </p:txBody>
      </p:sp>
      <p:sp>
        <p:nvSpPr>
          <p:cNvPr id="12" name="TextBox 11">
            <a:extLst>
              <a:ext uri="{FF2B5EF4-FFF2-40B4-BE49-F238E27FC236}">
                <a16:creationId xmlns:a16="http://schemas.microsoft.com/office/drawing/2014/main" id="{BB3BDC60-8AFE-5AF5-1CBD-02FD89CB7910}"/>
              </a:ext>
            </a:extLst>
          </p:cNvPr>
          <p:cNvSpPr txBox="1"/>
          <p:nvPr/>
        </p:nvSpPr>
        <p:spPr>
          <a:xfrm>
            <a:off x="993343" y="4649601"/>
            <a:ext cx="1402089" cy="369332"/>
          </a:xfrm>
          <a:prstGeom prst="rect">
            <a:avLst/>
          </a:prstGeom>
          <a:noFill/>
        </p:spPr>
        <p:txBody>
          <a:bodyPr wrap="square">
            <a:spAutoFit/>
          </a:bodyPr>
          <a:lstStyle/>
          <a:p>
            <a:pPr marL="0" indent="0">
              <a:buNone/>
            </a:pPr>
            <a:r>
              <a:rPr lang="en-US"/>
              <a:t>question</a:t>
            </a:r>
          </a:p>
        </p:txBody>
      </p:sp>
      <p:pic>
        <p:nvPicPr>
          <p:cNvPr id="14" name="Graphic 13" descr="Internet with solid fill">
            <a:extLst>
              <a:ext uri="{FF2B5EF4-FFF2-40B4-BE49-F238E27FC236}">
                <a16:creationId xmlns:a16="http://schemas.microsoft.com/office/drawing/2014/main" id="{CB4AB311-1350-0FD1-F732-4EAA833555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3217" y="4285397"/>
            <a:ext cx="1402087" cy="1402087"/>
          </a:xfrm>
          <a:prstGeom prst="rect">
            <a:avLst/>
          </a:prstGeom>
        </p:spPr>
      </p:pic>
      <p:sp>
        <p:nvSpPr>
          <p:cNvPr id="16" name="TextBox 15">
            <a:extLst>
              <a:ext uri="{FF2B5EF4-FFF2-40B4-BE49-F238E27FC236}">
                <a16:creationId xmlns:a16="http://schemas.microsoft.com/office/drawing/2014/main" id="{D8DF47E9-909E-4B0E-101A-820934597298}"/>
              </a:ext>
            </a:extLst>
          </p:cNvPr>
          <p:cNvSpPr txBox="1"/>
          <p:nvPr/>
        </p:nvSpPr>
        <p:spPr>
          <a:xfrm>
            <a:off x="9642008" y="4002649"/>
            <a:ext cx="1725750" cy="369332"/>
          </a:xfrm>
          <a:prstGeom prst="rect">
            <a:avLst/>
          </a:prstGeom>
          <a:noFill/>
        </p:spPr>
        <p:txBody>
          <a:bodyPr wrap="square">
            <a:spAutoFit/>
          </a:bodyPr>
          <a:lstStyle/>
          <a:p>
            <a:pPr marL="0" indent="0">
              <a:buNone/>
            </a:pPr>
            <a:r>
              <a:rPr lang="en-US" err="1"/>
              <a:t>gpt_coherence</a:t>
            </a:r>
            <a:endParaRPr lang="en-US"/>
          </a:p>
        </p:txBody>
      </p:sp>
      <p:sp>
        <p:nvSpPr>
          <p:cNvPr id="18" name="TextBox 17">
            <a:extLst>
              <a:ext uri="{FF2B5EF4-FFF2-40B4-BE49-F238E27FC236}">
                <a16:creationId xmlns:a16="http://schemas.microsoft.com/office/drawing/2014/main" id="{E243767B-76BB-BAE8-B2F7-936B9D66ADCA}"/>
              </a:ext>
            </a:extLst>
          </p:cNvPr>
          <p:cNvSpPr txBox="1"/>
          <p:nvPr/>
        </p:nvSpPr>
        <p:spPr>
          <a:xfrm>
            <a:off x="9642008" y="4404337"/>
            <a:ext cx="2020606" cy="369332"/>
          </a:xfrm>
          <a:prstGeom prst="rect">
            <a:avLst/>
          </a:prstGeom>
          <a:noFill/>
        </p:spPr>
        <p:txBody>
          <a:bodyPr wrap="square">
            <a:spAutoFit/>
          </a:bodyPr>
          <a:lstStyle/>
          <a:p>
            <a:pPr marL="0" indent="0">
              <a:buNone/>
            </a:pPr>
            <a:r>
              <a:rPr lang="en-US" err="1"/>
              <a:t>gpt_groundedness</a:t>
            </a:r>
            <a:endParaRPr lang="en-US"/>
          </a:p>
        </p:txBody>
      </p:sp>
      <p:sp>
        <p:nvSpPr>
          <p:cNvPr id="19" name="TextBox 18">
            <a:extLst>
              <a:ext uri="{FF2B5EF4-FFF2-40B4-BE49-F238E27FC236}">
                <a16:creationId xmlns:a16="http://schemas.microsoft.com/office/drawing/2014/main" id="{BEF95154-81EA-EDB2-CA92-DD6000FDAC79}"/>
              </a:ext>
            </a:extLst>
          </p:cNvPr>
          <p:cNvSpPr txBox="1"/>
          <p:nvPr/>
        </p:nvSpPr>
        <p:spPr>
          <a:xfrm>
            <a:off x="9642008" y="4806025"/>
            <a:ext cx="1725751" cy="369332"/>
          </a:xfrm>
          <a:prstGeom prst="rect">
            <a:avLst/>
          </a:prstGeom>
          <a:noFill/>
        </p:spPr>
        <p:txBody>
          <a:bodyPr wrap="square">
            <a:spAutoFit/>
          </a:bodyPr>
          <a:lstStyle/>
          <a:p>
            <a:pPr marL="0" indent="0">
              <a:buNone/>
            </a:pPr>
            <a:r>
              <a:rPr lang="en-US" err="1"/>
              <a:t>gpt_relevance</a:t>
            </a:r>
            <a:endParaRPr lang="en-US"/>
          </a:p>
        </p:txBody>
      </p:sp>
      <p:sp>
        <p:nvSpPr>
          <p:cNvPr id="22" name="TextBox 21">
            <a:extLst>
              <a:ext uri="{FF2B5EF4-FFF2-40B4-BE49-F238E27FC236}">
                <a16:creationId xmlns:a16="http://schemas.microsoft.com/office/drawing/2014/main" id="{EEE22E60-59D1-F6F2-87B2-99BE0FC841DF}"/>
              </a:ext>
            </a:extLst>
          </p:cNvPr>
          <p:cNvSpPr txBox="1"/>
          <p:nvPr/>
        </p:nvSpPr>
        <p:spPr>
          <a:xfrm>
            <a:off x="9642008" y="5207713"/>
            <a:ext cx="1725751" cy="369332"/>
          </a:xfrm>
          <a:prstGeom prst="rect">
            <a:avLst/>
          </a:prstGeom>
          <a:noFill/>
        </p:spPr>
        <p:txBody>
          <a:bodyPr wrap="square">
            <a:spAutoFit/>
          </a:bodyPr>
          <a:lstStyle/>
          <a:p>
            <a:pPr marL="0" indent="0">
              <a:buNone/>
            </a:pPr>
            <a:r>
              <a:rPr lang="en-US"/>
              <a:t>length</a:t>
            </a:r>
          </a:p>
        </p:txBody>
      </p:sp>
      <p:sp>
        <p:nvSpPr>
          <p:cNvPr id="24" name="TextBox 23">
            <a:extLst>
              <a:ext uri="{FF2B5EF4-FFF2-40B4-BE49-F238E27FC236}">
                <a16:creationId xmlns:a16="http://schemas.microsoft.com/office/drawing/2014/main" id="{BBF35D68-7720-0EA8-A71C-085C86B4800F}"/>
              </a:ext>
            </a:extLst>
          </p:cNvPr>
          <p:cNvSpPr txBox="1"/>
          <p:nvPr/>
        </p:nvSpPr>
        <p:spPr>
          <a:xfrm>
            <a:off x="9642008" y="5609401"/>
            <a:ext cx="1725751" cy="369332"/>
          </a:xfrm>
          <a:prstGeom prst="rect">
            <a:avLst/>
          </a:prstGeom>
          <a:noFill/>
        </p:spPr>
        <p:txBody>
          <a:bodyPr wrap="square">
            <a:spAutoFit/>
          </a:bodyPr>
          <a:lstStyle/>
          <a:p>
            <a:pPr marL="0" indent="0">
              <a:buNone/>
            </a:pPr>
            <a:r>
              <a:rPr lang="en-US" err="1"/>
              <a:t>has_citation</a:t>
            </a:r>
            <a:endParaRPr lang="en-US"/>
          </a:p>
        </p:txBody>
      </p:sp>
    </p:spTree>
    <p:extLst>
      <p:ext uri="{BB962C8B-B14F-4D97-AF65-F5344CB8AC3E}">
        <p14:creationId xmlns:p14="http://schemas.microsoft.com/office/powerpoint/2010/main" val="153914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Review the metrics across runs</a:t>
            </a: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After you’ve run some evaluations, review the results: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89" y="2351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summary </a:t>
            </a:r>
            <a:r>
              <a:rPr lang="en-US" sz="2000" b="0" err="1">
                <a:solidFill>
                  <a:srgbClr val="000000"/>
                </a:solidFill>
                <a:effectLst/>
                <a:latin typeface="Menlo" panose="020B0609030804020204" pitchFamily="49" charset="0"/>
              </a:rPr>
              <a:t>example_results</a:t>
            </a:r>
            <a:endParaRPr lang="en-US" sz="2000"/>
          </a:p>
        </p:txBody>
      </p:sp>
      <p:pic>
        <p:nvPicPr>
          <p:cNvPr id="15" name="Picture 14" descr="A screen shot of a black and white screen&#10;&#10;Description automatically generated">
            <a:extLst>
              <a:ext uri="{FF2B5EF4-FFF2-40B4-BE49-F238E27FC236}">
                <a16:creationId xmlns:a16="http://schemas.microsoft.com/office/drawing/2014/main" id="{85A39744-ADCF-D44C-486F-7B591C943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94" y="3227562"/>
            <a:ext cx="9405583" cy="2290921"/>
          </a:xfrm>
          <a:prstGeom prst="rect">
            <a:avLst/>
          </a:prstGeom>
        </p:spPr>
      </p:pic>
    </p:spTree>
    <p:extLst>
      <p:ext uri="{BB962C8B-B14F-4D97-AF65-F5344CB8AC3E}">
        <p14:creationId xmlns:p14="http://schemas.microsoft.com/office/powerpoint/2010/main" val="1956160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Compare answers across runs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90" y="1720900"/>
            <a:ext cx="8819148" cy="880596"/>
          </a:xfrm>
          <a:solidFill>
            <a:schemeClr val="bg1">
              <a:lumMod val="85000"/>
            </a:schemeClr>
          </a:solidFill>
          <a:ln w="38100">
            <a:solidFill>
              <a:schemeClr val="bg1">
                <a:lumMod val="85000"/>
              </a:schemeClr>
            </a:solidFill>
          </a:ln>
        </p:spPr>
        <p:txBody>
          <a:bodyPr>
            <a:no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diff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/baseline_1</a:t>
            </a:r>
          </a:p>
          <a:p>
            <a:pPr marL="0" indent="0">
              <a:buNone/>
            </a:pPr>
            <a:r>
              <a:rPr lang="en-US" sz="2000" b="0">
                <a:solidFill>
                  <a:srgbClr val="000000"/>
                </a:solidFill>
                <a:effectLst/>
                <a:latin typeface="Menlo" panose="020B0609030804020204" pitchFamily="49" charset="0"/>
              </a:rPr>
              <a:t>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/baseline_2</a:t>
            </a:r>
            <a:endParaRPr lang="en-US" sz="2000"/>
          </a:p>
        </p:txBody>
      </p:sp>
      <p:pic>
        <p:nvPicPr>
          <p:cNvPr id="4" name="Picture 3" descr="A screenshot of a computer program&#10;&#10;Description automatically generated">
            <a:extLst>
              <a:ext uri="{FF2B5EF4-FFF2-40B4-BE49-F238E27FC236}">
                <a16:creationId xmlns:a16="http://schemas.microsoft.com/office/drawing/2014/main" id="{89E0CD97-6308-12BA-AB29-20F55CC176F9}"/>
              </a:ext>
            </a:extLst>
          </p:cNvPr>
          <p:cNvPicPr>
            <a:picLocks noChangeAspect="1"/>
          </p:cNvPicPr>
          <p:nvPr/>
        </p:nvPicPr>
        <p:blipFill rotWithShape="1">
          <a:blip r:embed="rId3">
            <a:extLst>
              <a:ext uri="{28A0092B-C50C-407E-A947-70E740481C1C}">
                <a14:useLocalDpi xmlns:a14="http://schemas.microsoft.com/office/drawing/2010/main" val="0"/>
              </a:ext>
            </a:extLst>
          </a:blip>
          <a:srcRect b="17815"/>
          <a:stretch/>
        </p:blipFill>
        <p:spPr>
          <a:xfrm>
            <a:off x="910390" y="2951749"/>
            <a:ext cx="8802647" cy="3281772"/>
          </a:xfrm>
          <a:prstGeom prst="rect">
            <a:avLst/>
          </a:prstGeom>
        </p:spPr>
      </p:pic>
    </p:spTree>
    <p:extLst>
      <p:ext uri="{BB962C8B-B14F-4D97-AF65-F5344CB8AC3E}">
        <p14:creationId xmlns:p14="http://schemas.microsoft.com/office/powerpoint/2010/main" val="214544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BDFD-D508-2AB8-4048-13A3D38FC683}"/>
              </a:ext>
            </a:extLst>
          </p:cNvPr>
          <p:cNvSpPr>
            <a:spLocks noGrp="1"/>
          </p:cNvSpPr>
          <p:nvPr>
            <p:ph type="title"/>
          </p:nvPr>
        </p:nvSpPr>
        <p:spPr/>
        <p:txBody>
          <a:bodyPr/>
          <a:lstStyle/>
          <a:p>
            <a:r>
              <a:rPr lang="en-US" dirty="0"/>
              <a:t>Localization for LLMs</a:t>
            </a:r>
          </a:p>
        </p:txBody>
      </p:sp>
      <p:pic>
        <p:nvPicPr>
          <p:cNvPr id="2050" name="Picture 2">
            <a:extLst>
              <a:ext uri="{FF2B5EF4-FFF2-40B4-BE49-F238E27FC236}">
                <a16:creationId xmlns:a16="http://schemas.microsoft.com/office/drawing/2014/main" id="{E14DDA88-A304-38E2-0719-566389CB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683" y="1505242"/>
            <a:ext cx="8397872" cy="460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0653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79F4C-0625-1922-26E7-D43FEDBB6A6A}"/>
              </a:ext>
            </a:extLst>
          </p:cNvPr>
          <p:cNvSpPr>
            <a:spLocks noGrp="1"/>
          </p:cNvSpPr>
          <p:nvPr>
            <p:ph type="title"/>
          </p:nvPr>
        </p:nvSpPr>
        <p:spPr/>
        <p:txBody>
          <a:bodyPr/>
          <a:lstStyle/>
          <a:p>
            <a:r>
              <a:rPr lang="en-US" dirty="0"/>
              <a:t>Text Splitting by Tokens</a:t>
            </a:r>
          </a:p>
        </p:txBody>
      </p:sp>
      <p:sp>
        <p:nvSpPr>
          <p:cNvPr id="3" name="Text Placeholder 2">
            <a:extLst>
              <a:ext uri="{FF2B5EF4-FFF2-40B4-BE49-F238E27FC236}">
                <a16:creationId xmlns:a16="http://schemas.microsoft.com/office/drawing/2014/main" id="{EEB7B2F1-345A-044E-9403-BE9C8E24CB30}"/>
              </a:ext>
            </a:extLst>
          </p:cNvPr>
          <p:cNvSpPr>
            <a:spLocks noGrp="1"/>
          </p:cNvSpPr>
          <p:nvPr>
            <p:ph type="body" sz="quarter" idx="10"/>
          </p:nvPr>
        </p:nvSpPr>
        <p:spPr>
          <a:xfrm>
            <a:off x="588262" y="2885629"/>
            <a:ext cx="11333536" cy="2523768"/>
          </a:xfrm>
        </p:spPr>
        <p:txBody>
          <a:bodyPr/>
          <a:lstStyle/>
          <a:p>
            <a:pPr marL="0" indent="0">
              <a:buNone/>
            </a:pPr>
            <a:r>
              <a:rPr lang="en-AU" b="1" i="0" dirty="0">
                <a:solidFill>
                  <a:srgbClr val="444444"/>
                </a:solidFill>
                <a:effectLst/>
                <a:latin typeface="Menlo" panose="020B0609030804020204" pitchFamily="49" charset="0"/>
              </a:rPr>
              <a:t>from</a:t>
            </a:r>
            <a:r>
              <a:rPr lang="en-AU" b="0" i="0" dirty="0">
                <a:solidFill>
                  <a:srgbClr val="444444"/>
                </a:solidFill>
                <a:effectLst/>
                <a:latin typeface="Menlo" panose="020B0609030804020204" pitchFamily="49" charset="0"/>
              </a:rPr>
              <a:t> </a:t>
            </a:r>
            <a:r>
              <a:rPr lang="en-AU" b="0" i="0" dirty="0" err="1">
                <a:solidFill>
                  <a:srgbClr val="444444"/>
                </a:solidFill>
                <a:effectLst/>
                <a:latin typeface="Menlo" panose="020B0609030804020204" pitchFamily="49" charset="0"/>
              </a:rPr>
              <a:t>langchain_text_splitters</a:t>
            </a:r>
            <a:r>
              <a:rPr lang="en-AU" b="0" i="0" dirty="0">
                <a:solidFill>
                  <a:srgbClr val="444444"/>
                </a:solidFill>
                <a:effectLst/>
                <a:latin typeface="Menlo" panose="020B0609030804020204" pitchFamily="49" charset="0"/>
              </a:rPr>
              <a:t> </a:t>
            </a:r>
            <a:r>
              <a:rPr lang="en-AU" b="1" i="0" dirty="0">
                <a:solidFill>
                  <a:srgbClr val="444444"/>
                </a:solidFill>
                <a:effectLst/>
                <a:latin typeface="Menlo" panose="020B0609030804020204" pitchFamily="49" charset="0"/>
              </a:rPr>
              <a:t>import</a:t>
            </a:r>
            <a:r>
              <a:rPr lang="en-AU" b="0" i="0" dirty="0">
                <a:solidFill>
                  <a:srgbClr val="444444"/>
                </a:solidFill>
                <a:effectLst/>
                <a:latin typeface="Menlo" panose="020B0609030804020204" pitchFamily="49" charset="0"/>
              </a:rPr>
              <a:t> </a:t>
            </a:r>
            <a:r>
              <a:rPr lang="en-AU" b="0" i="0" dirty="0" err="1">
                <a:solidFill>
                  <a:srgbClr val="444444"/>
                </a:solidFill>
                <a:effectLst/>
                <a:latin typeface="Menlo" panose="020B0609030804020204" pitchFamily="49" charset="0"/>
              </a:rPr>
              <a:t>RecursiveCharacterTextSplitter</a:t>
            </a:r>
            <a:r>
              <a:rPr lang="en-AU" b="0" i="0" dirty="0">
                <a:solidFill>
                  <a:srgbClr val="444444"/>
                </a:solidFill>
                <a:effectLst/>
                <a:latin typeface="Menlo" panose="020B0609030804020204" pitchFamily="49" charset="0"/>
              </a:rPr>
              <a:t> </a:t>
            </a:r>
          </a:p>
          <a:p>
            <a:pPr marL="0" indent="0">
              <a:buNone/>
            </a:pPr>
            <a:endParaRPr lang="en-AU" dirty="0">
              <a:solidFill>
                <a:srgbClr val="444444"/>
              </a:solidFill>
              <a:latin typeface="Menlo" panose="020B0609030804020204" pitchFamily="49" charset="0"/>
            </a:endParaRPr>
          </a:p>
          <a:p>
            <a:pPr marL="0" indent="0">
              <a:buNone/>
            </a:pPr>
            <a:r>
              <a:rPr lang="en-AU" b="0" i="0" dirty="0" err="1">
                <a:solidFill>
                  <a:srgbClr val="444444"/>
                </a:solidFill>
                <a:effectLst/>
                <a:latin typeface="Menlo" panose="020B0609030804020204" pitchFamily="49" charset="0"/>
              </a:rPr>
              <a:t>text_splitter</a:t>
            </a:r>
            <a:r>
              <a:rPr lang="en-AU" b="0" i="0" dirty="0">
                <a:solidFill>
                  <a:srgbClr val="444444"/>
                </a:solidFill>
                <a:effectLst/>
                <a:latin typeface="Menlo" panose="020B0609030804020204" pitchFamily="49" charset="0"/>
              </a:rPr>
              <a:t> = </a:t>
            </a:r>
            <a:r>
              <a:rPr lang="en-AU" b="0" i="0" dirty="0" err="1">
                <a:solidFill>
                  <a:srgbClr val="444444"/>
                </a:solidFill>
                <a:effectLst/>
                <a:latin typeface="Menlo" panose="020B0609030804020204" pitchFamily="49" charset="0"/>
              </a:rPr>
              <a:t>RecursiveCharacterTextSplitter.from_tiktoken_encoder</a:t>
            </a:r>
            <a:r>
              <a:rPr lang="en-AU" b="0" i="0" dirty="0">
                <a:solidFill>
                  <a:srgbClr val="444444"/>
                </a:solidFill>
                <a:effectLst/>
                <a:latin typeface="Menlo" panose="020B0609030804020204" pitchFamily="49" charset="0"/>
              </a:rPr>
              <a:t>(   </a:t>
            </a:r>
          </a:p>
          <a:p>
            <a:pPr marL="0" indent="0">
              <a:buNone/>
            </a:pPr>
            <a:r>
              <a:rPr lang="en-AU" dirty="0">
                <a:solidFill>
                  <a:srgbClr val="444444"/>
                </a:solidFill>
                <a:latin typeface="Menlo" panose="020B0609030804020204" pitchFamily="49" charset="0"/>
              </a:rPr>
              <a:t>  </a:t>
            </a:r>
            <a:r>
              <a:rPr lang="en-AU" b="0" i="0" dirty="0" err="1">
                <a:solidFill>
                  <a:srgbClr val="444444"/>
                </a:solidFill>
                <a:effectLst/>
                <a:latin typeface="Menlo" panose="020B0609030804020204" pitchFamily="49" charset="0"/>
              </a:rPr>
              <a:t>model_name</a:t>
            </a:r>
            <a:r>
              <a:rPr lang="en-AU" b="0" i="0" dirty="0">
                <a:solidFill>
                  <a:srgbClr val="444444"/>
                </a:solidFill>
                <a:effectLst/>
                <a:latin typeface="Menlo" panose="020B0609030804020204" pitchFamily="49" charset="0"/>
              </a:rPr>
              <a:t>=</a:t>
            </a:r>
            <a:r>
              <a:rPr lang="en-AU" b="0" i="0" dirty="0">
                <a:solidFill>
                  <a:srgbClr val="880000"/>
                </a:solidFill>
                <a:effectLst/>
                <a:latin typeface="Menlo" panose="020B0609030804020204" pitchFamily="49" charset="0"/>
              </a:rPr>
              <a:t>"gpt-4"</a:t>
            </a:r>
            <a:r>
              <a:rPr lang="en-AU" b="0" i="0" dirty="0">
                <a:solidFill>
                  <a:srgbClr val="444444"/>
                </a:solidFill>
                <a:effectLst/>
                <a:latin typeface="Menlo" panose="020B0609030804020204" pitchFamily="49" charset="0"/>
              </a:rPr>
              <a:t>,  # required for byte-pair encoding model</a:t>
            </a:r>
          </a:p>
          <a:p>
            <a:pPr marL="0" indent="0">
              <a:buNone/>
            </a:pPr>
            <a:r>
              <a:rPr lang="en-AU" b="0" i="0" dirty="0">
                <a:solidFill>
                  <a:srgbClr val="444444"/>
                </a:solidFill>
                <a:effectLst/>
                <a:latin typeface="Menlo" panose="020B0609030804020204" pitchFamily="49" charset="0"/>
              </a:rPr>
              <a:t>  </a:t>
            </a:r>
            <a:r>
              <a:rPr lang="en-AU" b="0" i="0" dirty="0" err="1">
                <a:solidFill>
                  <a:srgbClr val="444444"/>
                </a:solidFill>
                <a:effectLst/>
                <a:latin typeface="Menlo" panose="020B0609030804020204" pitchFamily="49" charset="0"/>
              </a:rPr>
              <a:t>chunk_size</a:t>
            </a:r>
            <a:r>
              <a:rPr lang="en-AU" b="0" i="0" dirty="0">
                <a:solidFill>
                  <a:srgbClr val="444444"/>
                </a:solidFill>
                <a:effectLst/>
                <a:latin typeface="Menlo" panose="020B0609030804020204" pitchFamily="49" charset="0"/>
              </a:rPr>
              <a:t>=</a:t>
            </a:r>
            <a:r>
              <a:rPr lang="en-AU" b="0" i="0" dirty="0">
                <a:solidFill>
                  <a:srgbClr val="880000"/>
                </a:solidFill>
                <a:effectLst/>
                <a:latin typeface="Menlo" panose="020B0609030804020204" pitchFamily="49" charset="0"/>
              </a:rPr>
              <a:t>500</a:t>
            </a:r>
            <a:r>
              <a:rPr lang="en-AU" b="0" i="0" dirty="0">
                <a:solidFill>
                  <a:srgbClr val="444444"/>
                </a:solidFill>
                <a:effectLst/>
                <a:latin typeface="Menlo" panose="020B0609030804020204" pitchFamily="49" charset="0"/>
              </a:rPr>
              <a:t>,  # desired chunk side</a:t>
            </a:r>
          </a:p>
          <a:p>
            <a:pPr marL="0" indent="0">
              <a:buNone/>
            </a:pPr>
            <a:r>
              <a:rPr lang="en-AU" b="0" i="0" dirty="0">
                <a:solidFill>
                  <a:srgbClr val="444444"/>
                </a:solidFill>
                <a:effectLst/>
                <a:latin typeface="Menlo" panose="020B0609030804020204" pitchFamily="49" charset="0"/>
              </a:rPr>
              <a:t>  </a:t>
            </a:r>
            <a:r>
              <a:rPr lang="en-AU" b="0" i="0" dirty="0" err="1">
                <a:solidFill>
                  <a:srgbClr val="444444"/>
                </a:solidFill>
                <a:effectLst/>
                <a:latin typeface="Menlo" panose="020B0609030804020204" pitchFamily="49" charset="0"/>
              </a:rPr>
              <a:t>chunk_overlap</a:t>
            </a:r>
            <a:r>
              <a:rPr lang="en-AU" b="0" i="0" dirty="0">
                <a:solidFill>
                  <a:srgbClr val="444444"/>
                </a:solidFill>
                <a:effectLst/>
                <a:latin typeface="Menlo" panose="020B0609030804020204" pitchFamily="49" charset="0"/>
              </a:rPr>
              <a:t>=</a:t>
            </a:r>
            <a:r>
              <a:rPr lang="en-AU" b="0" i="0" dirty="0">
                <a:solidFill>
                  <a:srgbClr val="880000"/>
                </a:solidFill>
                <a:effectLst/>
                <a:latin typeface="Menlo" panose="020B0609030804020204" pitchFamily="49" charset="0"/>
              </a:rPr>
              <a:t>0</a:t>
            </a:r>
            <a:r>
              <a:rPr lang="en-AU" b="0" i="0" dirty="0">
                <a:solidFill>
                  <a:srgbClr val="444444"/>
                </a:solidFill>
                <a:effectLst/>
                <a:latin typeface="Menlo" panose="020B0609030804020204" pitchFamily="49" charset="0"/>
              </a:rPr>
              <a:t>, # 10-20 is efficient for overlap</a:t>
            </a:r>
          </a:p>
          <a:p>
            <a:pPr marL="0" indent="0">
              <a:buNone/>
            </a:pPr>
            <a:r>
              <a:rPr lang="en-AU" b="0" i="0" dirty="0">
                <a:solidFill>
                  <a:srgbClr val="444444"/>
                </a:solidFill>
                <a:effectLst/>
                <a:latin typeface="Menlo" panose="020B0609030804020204" pitchFamily="49" charset="0"/>
              </a:rPr>
              <a:t>)</a:t>
            </a:r>
            <a:endParaRPr lang="en-US" dirty="0"/>
          </a:p>
        </p:txBody>
      </p:sp>
      <p:sp>
        <p:nvSpPr>
          <p:cNvPr id="5" name="TextBox 4">
            <a:extLst>
              <a:ext uri="{FF2B5EF4-FFF2-40B4-BE49-F238E27FC236}">
                <a16:creationId xmlns:a16="http://schemas.microsoft.com/office/drawing/2014/main" id="{E35B1ED4-41CD-22F2-62F2-F4DE7107D709}"/>
              </a:ext>
            </a:extLst>
          </p:cNvPr>
          <p:cNvSpPr txBox="1"/>
          <p:nvPr/>
        </p:nvSpPr>
        <p:spPr>
          <a:xfrm>
            <a:off x="588262" y="1501072"/>
            <a:ext cx="10904302"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The most effective model for splitting any language into a desired number of tokens is the Recursive Character Splitter combined with the Token-Based splitter:</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823892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8885-5AD3-4225-D3A4-607C011EB03D}"/>
              </a:ext>
            </a:extLst>
          </p:cNvPr>
          <p:cNvSpPr>
            <a:spLocks noGrp="1"/>
          </p:cNvSpPr>
          <p:nvPr>
            <p:ph type="title"/>
          </p:nvPr>
        </p:nvSpPr>
        <p:spPr/>
        <p:txBody>
          <a:bodyPr/>
          <a:lstStyle/>
          <a:p>
            <a:r>
              <a:rPr lang="en-US" dirty="0"/>
              <a:t>Structure of the workshop</a:t>
            </a:r>
          </a:p>
        </p:txBody>
      </p:sp>
      <p:sp>
        <p:nvSpPr>
          <p:cNvPr id="3" name="Text Placeholder 2">
            <a:extLst>
              <a:ext uri="{FF2B5EF4-FFF2-40B4-BE49-F238E27FC236}">
                <a16:creationId xmlns:a16="http://schemas.microsoft.com/office/drawing/2014/main" id="{11B4FDE2-AC0E-656B-AE31-CC971C7CC4E2}"/>
              </a:ext>
            </a:extLst>
          </p:cNvPr>
          <p:cNvSpPr>
            <a:spLocks noGrp="1"/>
          </p:cNvSpPr>
          <p:nvPr>
            <p:ph type="body" sz="quarter" idx="10"/>
          </p:nvPr>
        </p:nvSpPr>
        <p:spPr>
          <a:xfrm>
            <a:off x="586390" y="1434370"/>
            <a:ext cx="11018520" cy="2326791"/>
          </a:xfrm>
        </p:spPr>
        <p:txBody>
          <a:bodyPr/>
          <a:lstStyle/>
          <a:p>
            <a:r>
              <a:rPr lang="en-US" dirty="0"/>
              <a:t>Where possible, we will include QR codes to any links – keep your phone handy!</a:t>
            </a:r>
          </a:p>
          <a:p>
            <a:endParaRPr lang="en-US" dirty="0"/>
          </a:p>
          <a:p>
            <a:r>
              <a:rPr lang="en-US" dirty="0"/>
              <a:t>Miss something? Don’t worry. The slides and the source code for this workshop will all be available online for the next 6 months.</a:t>
            </a:r>
          </a:p>
        </p:txBody>
      </p:sp>
      <p:sp>
        <p:nvSpPr>
          <p:cNvPr id="5" name="TextBox 4">
            <a:extLst>
              <a:ext uri="{FF2B5EF4-FFF2-40B4-BE49-F238E27FC236}">
                <a16:creationId xmlns:a16="http://schemas.microsoft.com/office/drawing/2014/main" id="{17C0B08B-3127-9811-FE63-9CB0CE69FE20}"/>
              </a:ext>
            </a:extLst>
          </p:cNvPr>
          <p:cNvSpPr txBox="1"/>
          <p:nvPr/>
        </p:nvSpPr>
        <p:spPr>
          <a:xfrm>
            <a:off x="837236" y="4900410"/>
            <a:ext cx="6096000" cy="523220"/>
          </a:xfrm>
          <a:prstGeom prst="rect">
            <a:avLst/>
          </a:prstGeom>
          <a:noFill/>
        </p:spPr>
        <p:txBody>
          <a:bodyPr wrap="square">
            <a:spAutoFit/>
          </a:bodyPr>
          <a:lstStyle/>
          <a:p>
            <a:r>
              <a:rPr lang="en-US" sz="2800" dirty="0"/>
              <a:t>https://</a:t>
            </a:r>
            <a:r>
              <a:rPr lang="en-US" sz="2800" dirty="0" err="1"/>
              <a:t>aka.ms</a:t>
            </a:r>
            <a:r>
              <a:rPr lang="en-US" sz="2800" dirty="0"/>
              <a:t>/</a:t>
            </a:r>
            <a:r>
              <a:rPr lang="en-US" sz="2800" dirty="0" err="1"/>
              <a:t>pycon</a:t>
            </a:r>
            <a:r>
              <a:rPr lang="en-US" sz="2800" dirty="0"/>
              <a:t>-id-workshop</a:t>
            </a:r>
          </a:p>
        </p:txBody>
      </p:sp>
      <p:pic>
        <p:nvPicPr>
          <p:cNvPr id="6" name="Picture 5">
            <a:extLst>
              <a:ext uri="{FF2B5EF4-FFF2-40B4-BE49-F238E27FC236}">
                <a16:creationId xmlns:a16="http://schemas.microsoft.com/office/drawing/2014/main" id="{6F0DE4E4-56C8-B1C1-D0A9-F020612F5F01}"/>
              </a:ext>
            </a:extLst>
          </p:cNvPr>
          <p:cNvPicPr>
            <a:picLocks noChangeAspect="1"/>
          </p:cNvPicPr>
          <p:nvPr/>
        </p:nvPicPr>
        <p:blipFill>
          <a:blip r:embed="rId2"/>
          <a:stretch>
            <a:fillRect/>
          </a:stretch>
        </p:blipFill>
        <p:spPr>
          <a:xfrm>
            <a:off x="6773842" y="3761161"/>
            <a:ext cx="2857500" cy="2857500"/>
          </a:xfrm>
          <a:prstGeom prst="rect">
            <a:avLst/>
          </a:prstGeom>
        </p:spPr>
      </p:pic>
    </p:spTree>
    <p:extLst>
      <p:ext uri="{BB962C8B-B14F-4D97-AF65-F5344CB8AC3E}">
        <p14:creationId xmlns:p14="http://schemas.microsoft.com/office/powerpoint/2010/main" val="34406664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7D3A53-C3F3-3D8E-40AB-BFC6EDB5BE20}"/>
              </a:ext>
            </a:extLst>
          </p:cNvPr>
          <p:cNvSpPr>
            <a:spLocks noGrp="1"/>
          </p:cNvSpPr>
          <p:nvPr>
            <p:ph type="title"/>
          </p:nvPr>
        </p:nvSpPr>
        <p:spPr/>
        <p:txBody>
          <a:bodyPr/>
          <a:lstStyle/>
          <a:p>
            <a:r>
              <a:rPr lang="en-US" dirty="0"/>
              <a:t>Monitoring AI Applications</a:t>
            </a:r>
          </a:p>
        </p:txBody>
      </p:sp>
      <p:sp>
        <p:nvSpPr>
          <p:cNvPr id="2" name="Text Placeholder 1">
            <a:extLst>
              <a:ext uri="{FF2B5EF4-FFF2-40B4-BE49-F238E27FC236}">
                <a16:creationId xmlns:a16="http://schemas.microsoft.com/office/drawing/2014/main" id="{9DBCFA3E-DF31-9BEC-C6A6-29D4E9E0C1D5}"/>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16992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36A39-C56E-5AF4-B2C7-8F1F749C93C5}"/>
              </a:ext>
            </a:extLst>
          </p:cNvPr>
          <p:cNvSpPr>
            <a:spLocks noGrp="1"/>
          </p:cNvSpPr>
          <p:nvPr>
            <p:ph type="title"/>
          </p:nvPr>
        </p:nvSpPr>
        <p:spPr/>
        <p:txBody>
          <a:bodyPr/>
          <a:lstStyle/>
          <a:p>
            <a:r>
              <a:rPr lang="en-AU"/>
              <a:t>OpenTelemetry Architecture</a:t>
            </a:r>
          </a:p>
        </p:txBody>
      </p:sp>
      <p:sp>
        <p:nvSpPr>
          <p:cNvPr id="4" name="Rectangle: Rounded Corners 5">
            <a:extLst>
              <a:ext uri="{FF2B5EF4-FFF2-40B4-BE49-F238E27FC236}">
                <a16:creationId xmlns:a16="http://schemas.microsoft.com/office/drawing/2014/main" id="{C7E512D8-F3C7-3762-E415-131E65838EB8}"/>
              </a:ext>
              <a:ext uri="{C183D7F6-B498-43B3-948B-1728B52AA6E4}">
                <adec:decorative xmlns:adec="http://schemas.microsoft.com/office/drawing/2017/decorative" val="1"/>
              </a:ext>
            </a:extLst>
          </p:cNvPr>
          <p:cNvSpPr/>
          <p:nvPr/>
        </p:nvSpPr>
        <p:spPr bwMode="auto">
          <a:xfrm>
            <a:off x="4699674"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5" name="TextBox 4">
            <a:extLst>
              <a:ext uri="{FF2B5EF4-FFF2-40B4-BE49-F238E27FC236}">
                <a16:creationId xmlns:a16="http://schemas.microsoft.com/office/drawing/2014/main" id="{E6ACDD1E-1097-E2DE-9A81-DFACF02FC468}"/>
              </a:ext>
            </a:extLst>
          </p:cNvPr>
          <p:cNvSpPr txBox="1"/>
          <p:nvPr/>
        </p:nvSpPr>
        <p:spPr>
          <a:xfrm>
            <a:off x="5250393" y="1438666"/>
            <a:ext cx="1504601"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Collector</a:t>
            </a:r>
          </a:p>
        </p:txBody>
      </p:sp>
      <p:sp>
        <p:nvSpPr>
          <p:cNvPr id="6" name="Rectangle: Rounded Corners 5">
            <a:extLst>
              <a:ext uri="{FF2B5EF4-FFF2-40B4-BE49-F238E27FC236}">
                <a16:creationId xmlns:a16="http://schemas.microsoft.com/office/drawing/2014/main" id="{827234B3-3DE7-8980-A081-5EF02AEF7E98}"/>
              </a:ext>
              <a:ext uri="{C183D7F6-B498-43B3-948B-1728B52AA6E4}">
                <adec:decorative xmlns:adec="http://schemas.microsoft.com/office/drawing/2017/decorative" val="1"/>
              </a:ext>
            </a:extLst>
          </p:cNvPr>
          <p:cNvSpPr/>
          <p:nvPr/>
        </p:nvSpPr>
        <p:spPr bwMode="auto">
          <a:xfrm>
            <a:off x="8784240"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7" name="TextBox 6">
            <a:extLst>
              <a:ext uri="{FF2B5EF4-FFF2-40B4-BE49-F238E27FC236}">
                <a16:creationId xmlns:a16="http://schemas.microsoft.com/office/drawing/2014/main" id="{44A2F583-A7C3-5ACA-DF82-59DCC1C29DBE}"/>
              </a:ext>
            </a:extLst>
          </p:cNvPr>
          <p:cNvSpPr txBox="1"/>
          <p:nvPr/>
        </p:nvSpPr>
        <p:spPr>
          <a:xfrm>
            <a:off x="9334959" y="1438666"/>
            <a:ext cx="1504601"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Exporter</a:t>
            </a:r>
          </a:p>
        </p:txBody>
      </p:sp>
      <p:sp>
        <p:nvSpPr>
          <p:cNvPr id="8" name="Rectangle: Rounded Corners 5">
            <a:extLst>
              <a:ext uri="{FF2B5EF4-FFF2-40B4-BE49-F238E27FC236}">
                <a16:creationId xmlns:a16="http://schemas.microsoft.com/office/drawing/2014/main" id="{EFAE521E-3916-9726-97C6-E7B64D2F8D44}"/>
              </a:ext>
              <a:ext uri="{C183D7F6-B498-43B3-948B-1728B52AA6E4}">
                <adec:decorative xmlns:adec="http://schemas.microsoft.com/office/drawing/2017/decorative" val="1"/>
              </a:ext>
            </a:extLst>
          </p:cNvPr>
          <p:cNvSpPr/>
          <p:nvPr/>
        </p:nvSpPr>
        <p:spPr bwMode="auto">
          <a:xfrm>
            <a:off x="588263" y="1664998"/>
            <a:ext cx="2606040" cy="2543011"/>
          </a:xfrm>
          <a:prstGeom prst="roundRect">
            <a:avLst>
              <a:gd name="adj" fmla="val 6815"/>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Variable Small" pitchFamily="2" charset="0"/>
            </a:endParaRPr>
          </a:p>
        </p:txBody>
      </p:sp>
      <p:sp>
        <p:nvSpPr>
          <p:cNvPr id="9" name="TextBox 8">
            <a:extLst>
              <a:ext uri="{FF2B5EF4-FFF2-40B4-BE49-F238E27FC236}">
                <a16:creationId xmlns:a16="http://schemas.microsoft.com/office/drawing/2014/main" id="{D8BBF1B7-2757-EF6A-8050-6FC283D68FCA}"/>
              </a:ext>
            </a:extLst>
          </p:cNvPr>
          <p:cNvSpPr txBox="1"/>
          <p:nvPr/>
        </p:nvSpPr>
        <p:spPr>
          <a:xfrm>
            <a:off x="801720" y="1438666"/>
            <a:ext cx="2179125"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Instrumentation</a:t>
            </a:r>
          </a:p>
        </p:txBody>
      </p:sp>
      <p:sp>
        <p:nvSpPr>
          <p:cNvPr id="13" name="Right Arrow 12">
            <a:extLst>
              <a:ext uri="{FF2B5EF4-FFF2-40B4-BE49-F238E27FC236}">
                <a16:creationId xmlns:a16="http://schemas.microsoft.com/office/drawing/2014/main" id="{D5CD1494-72AD-3B8A-A535-57AB6D93C43F}"/>
              </a:ext>
            </a:extLst>
          </p:cNvPr>
          <p:cNvSpPr/>
          <p:nvPr/>
        </p:nvSpPr>
        <p:spPr bwMode="auto">
          <a:xfrm>
            <a:off x="3264690" y="2138186"/>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14" name="TextBox 13">
            <a:extLst>
              <a:ext uri="{FF2B5EF4-FFF2-40B4-BE49-F238E27FC236}">
                <a16:creationId xmlns:a16="http://schemas.microsoft.com/office/drawing/2014/main" id="{0762928B-473E-2228-92FB-2765098C2429}"/>
              </a:ext>
            </a:extLst>
          </p:cNvPr>
          <p:cNvSpPr txBox="1"/>
          <p:nvPr/>
        </p:nvSpPr>
        <p:spPr>
          <a:xfrm>
            <a:off x="3405730" y="1928292"/>
            <a:ext cx="694229" cy="307777"/>
          </a:xfrm>
          <a:prstGeom prst="rect">
            <a:avLst/>
          </a:prstGeom>
          <a:noFill/>
        </p:spPr>
        <p:txBody>
          <a:bodyPr wrap="none" lIns="0" tIns="0" rIns="0" bIns="0" rtlCol="0">
            <a:spAutoFit/>
          </a:bodyPr>
          <a:lstStyle/>
          <a:p>
            <a:pPr algn="l"/>
            <a:r>
              <a:rPr lang="en-AU" sz="2000"/>
              <a:t>Traces</a:t>
            </a:r>
          </a:p>
        </p:txBody>
      </p:sp>
      <p:sp>
        <p:nvSpPr>
          <p:cNvPr id="16" name="TextBox 15">
            <a:extLst>
              <a:ext uri="{FF2B5EF4-FFF2-40B4-BE49-F238E27FC236}">
                <a16:creationId xmlns:a16="http://schemas.microsoft.com/office/drawing/2014/main" id="{8B530276-93A5-399E-A7B7-BCD06EA4CEFA}"/>
              </a:ext>
            </a:extLst>
          </p:cNvPr>
          <p:cNvSpPr txBox="1"/>
          <p:nvPr/>
        </p:nvSpPr>
        <p:spPr>
          <a:xfrm>
            <a:off x="3412278" y="2647380"/>
            <a:ext cx="831959" cy="307777"/>
          </a:xfrm>
          <a:prstGeom prst="rect">
            <a:avLst/>
          </a:prstGeom>
          <a:noFill/>
        </p:spPr>
        <p:txBody>
          <a:bodyPr wrap="none" lIns="0" tIns="0" rIns="0" bIns="0" rtlCol="0">
            <a:spAutoFit/>
          </a:bodyPr>
          <a:lstStyle/>
          <a:p>
            <a:pPr algn="l"/>
            <a:r>
              <a:rPr lang="en-AU" sz="2000"/>
              <a:t>Metrics</a:t>
            </a:r>
          </a:p>
        </p:txBody>
      </p:sp>
      <p:sp>
        <p:nvSpPr>
          <p:cNvPr id="18" name="TextBox 17">
            <a:extLst>
              <a:ext uri="{FF2B5EF4-FFF2-40B4-BE49-F238E27FC236}">
                <a16:creationId xmlns:a16="http://schemas.microsoft.com/office/drawing/2014/main" id="{8508DBAF-4883-2179-46BF-A44344B2DBDA}"/>
              </a:ext>
            </a:extLst>
          </p:cNvPr>
          <p:cNvSpPr txBox="1"/>
          <p:nvPr/>
        </p:nvSpPr>
        <p:spPr>
          <a:xfrm>
            <a:off x="3412278" y="3366468"/>
            <a:ext cx="530594" cy="307777"/>
          </a:xfrm>
          <a:prstGeom prst="rect">
            <a:avLst/>
          </a:prstGeom>
          <a:noFill/>
        </p:spPr>
        <p:txBody>
          <a:bodyPr wrap="none" lIns="0" tIns="0" rIns="0" bIns="0" rtlCol="0">
            <a:spAutoFit/>
          </a:bodyPr>
          <a:lstStyle/>
          <a:p>
            <a:pPr algn="l"/>
            <a:r>
              <a:rPr lang="en-AU" sz="2000"/>
              <a:t>Logs</a:t>
            </a:r>
          </a:p>
        </p:txBody>
      </p:sp>
      <p:sp>
        <p:nvSpPr>
          <p:cNvPr id="19" name="TextBox 18">
            <a:extLst>
              <a:ext uri="{FF2B5EF4-FFF2-40B4-BE49-F238E27FC236}">
                <a16:creationId xmlns:a16="http://schemas.microsoft.com/office/drawing/2014/main" id="{70D90B8F-F24D-7E4B-DE0F-7D20A0EB96A7}"/>
              </a:ext>
            </a:extLst>
          </p:cNvPr>
          <p:cNvSpPr txBox="1"/>
          <p:nvPr/>
        </p:nvSpPr>
        <p:spPr>
          <a:xfrm>
            <a:off x="4863774" y="2175900"/>
            <a:ext cx="2277835" cy="553998"/>
          </a:xfrm>
          <a:prstGeom prst="rect">
            <a:avLst/>
          </a:prstGeom>
          <a:noFill/>
        </p:spPr>
        <p:txBody>
          <a:bodyPr wrap="square" lIns="0" tIns="0" rIns="0" bIns="0" rtlCol="0">
            <a:spAutoFit/>
          </a:bodyPr>
          <a:lstStyle/>
          <a:p>
            <a:pPr algn="ctr"/>
            <a:r>
              <a:rPr lang="en-AU" sz="1800"/>
              <a:t>A service proxy of all instrumented data.</a:t>
            </a:r>
          </a:p>
        </p:txBody>
      </p:sp>
      <p:sp>
        <p:nvSpPr>
          <p:cNvPr id="20" name="Right Arrow 19">
            <a:extLst>
              <a:ext uri="{FF2B5EF4-FFF2-40B4-BE49-F238E27FC236}">
                <a16:creationId xmlns:a16="http://schemas.microsoft.com/office/drawing/2014/main" id="{8002A556-0303-A86B-894D-68B0EF075715}"/>
              </a:ext>
            </a:extLst>
          </p:cNvPr>
          <p:cNvSpPr/>
          <p:nvPr/>
        </p:nvSpPr>
        <p:spPr bwMode="auto">
          <a:xfrm>
            <a:off x="3266589" y="2873054"/>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1" name="Right Arrow 20">
            <a:extLst>
              <a:ext uri="{FF2B5EF4-FFF2-40B4-BE49-F238E27FC236}">
                <a16:creationId xmlns:a16="http://schemas.microsoft.com/office/drawing/2014/main" id="{165CCCAB-3565-3FF0-B98D-A532F1E0904F}"/>
              </a:ext>
            </a:extLst>
          </p:cNvPr>
          <p:cNvSpPr/>
          <p:nvPr/>
        </p:nvSpPr>
        <p:spPr bwMode="auto">
          <a:xfrm>
            <a:off x="3264689" y="3607922"/>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3" name="Rectangle: Rounded Corners 5">
            <a:extLst>
              <a:ext uri="{FF2B5EF4-FFF2-40B4-BE49-F238E27FC236}">
                <a16:creationId xmlns:a16="http://schemas.microsoft.com/office/drawing/2014/main" id="{68AEEC4F-4107-230C-1EBA-8CB8FA1E6115}"/>
              </a:ext>
              <a:ext uri="{C183D7F6-B498-43B3-948B-1728B52AA6E4}">
                <adec:decorative xmlns:adec="http://schemas.microsoft.com/office/drawing/2017/decorative" val="1"/>
              </a:ext>
            </a:extLst>
          </p:cNvPr>
          <p:cNvSpPr/>
          <p:nvPr/>
        </p:nvSpPr>
        <p:spPr bwMode="auto">
          <a:xfrm>
            <a:off x="581803" y="4971144"/>
            <a:ext cx="2606040" cy="1117600"/>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AU" sz="2400" b="1">
                <a:solidFill>
                  <a:schemeClr val="bg1"/>
                </a:solidFill>
              </a:rPr>
              <a:t>Your Application</a:t>
            </a:r>
          </a:p>
        </p:txBody>
      </p:sp>
      <p:grpSp>
        <p:nvGrpSpPr>
          <p:cNvPr id="26" name="Group 25">
            <a:extLst>
              <a:ext uri="{FF2B5EF4-FFF2-40B4-BE49-F238E27FC236}">
                <a16:creationId xmlns:a16="http://schemas.microsoft.com/office/drawing/2014/main" id="{EACB4042-A405-5338-DEF5-DDA0556E05DA}"/>
              </a:ext>
            </a:extLst>
          </p:cNvPr>
          <p:cNvGrpSpPr/>
          <p:nvPr/>
        </p:nvGrpSpPr>
        <p:grpSpPr>
          <a:xfrm>
            <a:off x="1891281" y="3951845"/>
            <a:ext cx="595014" cy="1241157"/>
            <a:chOff x="1644575" y="3858040"/>
            <a:chExt cx="595014" cy="1241157"/>
          </a:xfrm>
        </p:grpSpPr>
        <p:sp>
          <p:nvSpPr>
            <p:cNvPr id="22" name="Right Arrow 21">
              <a:extLst>
                <a:ext uri="{FF2B5EF4-FFF2-40B4-BE49-F238E27FC236}">
                  <a16:creationId xmlns:a16="http://schemas.microsoft.com/office/drawing/2014/main" id="{230E2C2A-EE77-E6F9-1CA1-EADAD6BF4E0F}"/>
                </a:ext>
              </a:extLst>
            </p:cNvPr>
            <p:cNvSpPr/>
            <p:nvPr/>
          </p:nvSpPr>
          <p:spPr bwMode="auto">
            <a:xfrm rot="16200000">
              <a:off x="1477563" y="4025052"/>
              <a:ext cx="827438"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25" name="Right Arrow 24">
              <a:extLst>
                <a:ext uri="{FF2B5EF4-FFF2-40B4-BE49-F238E27FC236}">
                  <a16:creationId xmlns:a16="http://schemas.microsoft.com/office/drawing/2014/main" id="{DAFB361B-68E1-F88A-8382-D37CBEB2AE38}"/>
                </a:ext>
              </a:extLst>
            </p:cNvPr>
            <p:cNvSpPr/>
            <p:nvPr/>
          </p:nvSpPr>
          <p:spPr bwMode="auto">
            <a:xfrm rot="5400000">
              <a:off x="1579163" y="4438771"/>
              <a:ext cx="827438"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grpSp>
      <p:sp>
        <p:nvSpPr>
          <p:cNvPr id="27" name="TextBox 26">
            <a:extLst>
              <a:ext uri="{FF2B5EF4-FFF2-40B4-BE49-F238E27FC236}">
                <a16:creationId xmlns:a16="http://schemas.microsoft.com/office/drawing/2014/main" id="{D831B361-8C54-9C00-C33E-99F13646F041}"/>
              </a:ext>
            </a:extLst>
          </p:cNvPr>
          <p:cNvSpPr txBox="1"/>
          <p:nvPr/>
        </p:nvSpPr>
        <p:spPr>
          <a:xfrm>
            <a:off x="706239" y="2138186"/>
            <a:ext cx="2347024" cy="172354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AU" sz="1600"/>
              <a:t>Automated Instrumentation</a:t>
            </a:r>
          </a:p>
          <a:p>
            <a:pPr marL="342900" indent="-342900" algn="l">
              <a:buFont typeface="Arial" panose="020B0604020202020204" pitchFamily="34" charset="0"/>
              <a:buChar char="•"/>
            </a:pPr>
            <a:r>
              <a:rPr lang="en-AU" sz="1600"/>
              <a:t>Client Instrumentation Libraries</a:t>
            </a:r>
          </a:p>
          <a:p>
            <a:pPr marL="342900" indent="-342900" algn="l">
              <a:buFont typeface="Arial" panose="020B0604020202020204" pitchFamily="34" charset="0"/>
              <a:buChar char="•"/>
            </a:pPr>
            <a:r>
              <a:rPr lang="en-AU" sz="1600"/>
              <a:t>Custom Instrumentation using the SDK</a:t>
            </a:r>
          </a:p>
        </p:txBody>
      </p:sp>
      <p:sp>
        <p:nvSpPr>
          <p:cNvPr id="28" name="Rectangle: Rounded Corners 5">
            <a:extLst>
              <a:ext uri="{FF2B5EF4-FFF2-40B4-BE49-F238E27FC236}">
                <a16:creationId xmlns:a16="http://schemas.microsoft.com/office/drawing/2014/main" id="{42F9F2AA-2B40-E697-D478-0263138FB696}"/>
              </a:ext>
              <a:ext uri="{C183D7F6-B498-43B3-948B-1728B52AA6E4}">
                <adec:decorative xmlns:adec="http://schemas.microsoft.com/office/drawing/2017/decorative" val="1"/>
              </a:ext>
            </a:extLst>
          </p:cNvPr>
          <p:cNvSpPr/>
          <p:nvPr/>
        </p:nvSpPr>
        <p:spPr bwMode="auto">
          <a:xfrm>
            <a:off x="8784240" y="4971143"/>
            <a:ext cx="2606040" cy="1117601"/>
          </a:xfrm>
          <a:prstGeom prst="roundRect">
            <a:avLst>
              <a:gd name="adj" fmla="val 6815"/>
            </a:avLst>
          </a:prstGeom>
          <a:solidFill>
            <a:schemeClr val="accent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r>
              <a:rPr lang="en-US" sz="2400" b="1">
                <a:solidFill>
                  <a:schemeClr val="bg1"/>
                </a:solidFill>
                <a:latin typeface="Segoe UI Variable Small" pitchFamily="2" charset="0"/>
              </a:rPr>
              <a:t>User Interface</a:t>
            </a:r>
          </a:p>
        </p:txBody>
      </p:sp>
      <p:pic>
        <p:nvPicPr>
          <p:cNvPr id="30" name="Graphic 29" descr="Database with solid fill">
            <a:extLst>
              <a:ext uri="{FF2B5EF4-FFF2-40B4-BE49-F238E27FC236}">
                <a16:creationId xmlns:a16="http://schemas.microsoft.com/office/drawing/2014/main" id="{6E76FBFF-EF96-1D74-0AD9-477DFF209C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5492" y="2804679"/>
            <a:ext cx="914400" cy="914400"/>
          </a:xfrm>
          <a:prstGeom prst="rect">
            <a:avLst/>
          </a:prstGeom>
        </p:spPr>
      </p:pic>
      <p:sp>
        <p:nvSpPr>
          <p:cNvPr id="31" name="Right Arrow 30">
            <a:extLst>
              <a:ext uri="{FF2B5EF4-FFF2-40B4-BE49-F238E27FC236}">
                <a16:creationId xmlns:a16="http://schemas.microsoft.com/office/drawing/2014/main" id="{0D386B9E-2F4A-9235-F0F2-664244E52E80}"/>
              </a:ext>
            </a:extLst>
          </p:cNvPr>
          <p:cNvSpPr/>
          <p:nvPr/>
        </p:nvSpPr>
        <p:spPr bwMode="auto">
          <a:xfrm>
            <a:off x="7355198" y="2873054"/>
            <a:ext cx="1379557"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
        <p:nvSpPr>
          <p:cNvPr id="32" name="TextBox 31">
            <a:extLst>
              <a:ext uri="{FF2B5EF4-FFF2-40B4-BE49-F238E27FC236}">
                <a16:creationId xmlns:a16="http://schemas.microsoft.com/office/drawing/2014/main" id="{CFCFF3E3-23B4-2448-AD48-ADEA813269F6}"/>
              </a:ext>
            </a:extLst>
          </p:cNvPr>
          <p:cNvSpPr txBox="1"/>
          <p:nvPr/>
        </p:nvSpPr>
        <p:spPr>
          <a:xfrm>
            <a:off x="7381912" y="2233398"/>
            <a:ext cx="1113012" cy="615553"/>
          </a:xfrm>
          <a:prstGeom prst="rect">
            <a:avLst/>
          </a:prstGeom>
          <a:noFill/>
        </p:spPr>
        <p:txBody>
          <a:bodyPr wrap="square" lIns="0" tIns="0" rIns="0" bIns="0" rtlCol="0">
            <a:spAutoFit/>
          </a:bodyPr>
          <a:lstStyle/>
          <a:p>
            <a:pPr algn="l"/>
            <a:r>
              <a:rPr lang="en-AU" sz="2000"/>
              <a:t>Telemetry Data</a:t>
            </a:r>
          </a:p>
        </p:txBody>
      </p:sp>
      <p:pic>
        <p:nvPicPr>
          <p:cNvPr id="34" name="Graphic 33" descr="Research with solid fill">
            <a:extLst>
              <a:ext uri="{FF2B5EF4-FFF2-40B4-BE49-F238E27FC236}">
                <a16:creationId xmlns:a16="http://schemas.microsoft.com/office/drawing/2014/main" id="{60CA27DD-12AC-FD4E-950F-62FCCCE05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0690" y="4245529"/>
            <a:ext cx="705236" cy="705236"/>
          </a:xfrm>
          <a:prstGeom prst="rect">
            <a:avLst/>
          </a:prstGeom>
          <a:effectLst>
            <a:outerShdw blurRad="63500" dist="63500" dir="2700000" algn="tl" rotWithShape="0">
              <a:srgbClr val="454142">
                <a:alpha val="20000"/>
              </a:srgbClr>
            </a:outerShdw>
          </a:effectLst>
        </p:spPr>
      </p:pic>
      <p:pic>
        <p:nvPicPr>
          <p:cNvPr id="36" name="Graphic 35" descr="Folder Search with solid fill">
            <a:extLst>
              <a:ext uri="{FF2B5EF4-FFF2-40B4-BE49-F238E27FC236}">
                <a16:creationId xmlns:a16="http://schemas.microsoft.com/office/drawing/2014/main" id="{8FBCD82D-862A-6581-58BB-6A12587C8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0059" y="2804679"/>
            <a:ext cx="914400" cy="914400"/>
          </a:xfrm>
          <a:prstGeom prst="rect">
            <a:avLst/>
          </a:prstGeom>
        </p:spPr>
      </p:pic>
      <p:sp>
        <p:nvSpPr>
          <p:cNvPr id="37" name="TextBox 36">
            <a:extLst>
              <a:ext uri="{FF2B5EF4-FFF2-40B4-BE49-F238E27FC236}">
                <a16:creationId xmlns:a16="http://schemas.microsoft.com/office/drawing/2014/main" id="{12DAA73B-B022-0FBA-D420-21B4018C3081}"/>
              </a:ext>
            </a:extLst>
          </p:cNvPr>
          <p:cNvSpPr txBox="1"/>
          <p:nvPr/>
        </p:nvSpPr>
        <p:spPr>
          <a:xfrm>
            <a:off x="8870417" y="2025956"/>
            <a:ext cx="2433680" cy="61555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AU" sz="2000"/>
              <a:t>Long term storage</a:t>
            </a:r>
          </a:p>
          <a:p>
            <a:pPr marL="342900" indent="-342900" algn="l">
              <a:buFont typeface="Arial" panose="020B0604020202020204" pitchFamily="34" charset="0"/>
              <a:buChar char="•"/>
            </a:pPr>
            <a:r>
              <a:rPr lang="en-AU" sz="2000"/>
              <a:t>Search </a:t>
            </a:r>
          </a:p>
        </p:txBody>
      </p:sp>
      <p:sp>
        <p:nvSpPr>
          <p:cNvPr id="38" name="Right Arrow 37">
            <a:extLst>
              <a:ext uri="{FF2B5EF4-FFF2-40B4-BE49-F238E27FC236}">
                <a16:creationId xmlns:a16="http://schemas.microsoft.com/office/drawing/2014/main" id="{5DB0C724-6DDD-0448-0C3D-0D2F1C6DAD96}"/>
              </a:ext>
            </a:extLst>
          </p:cNvPr>
          <p:cNvSpPr/>
          <p:nvPr/>
        </p:nvSpPr>
        <p:spPr bwMode="auto">
          <a:xfrm rot="5400000">
            <a:off x="9637546" y="4351440"/>
            <a:ext cx="899423" cy="493414"/>
          </a:xfrm>
          <a:prstGeom prst="rightArrow">
            <a:avLst>
              <a:gd name="adj1" fmla="val 45461"/>
              <a:gd name="adj2" fmla="val 50000"/>
            </a:avLst>
          </a:prstGeom>
          <a:gradFill flip="none" rotWithShape="1">
            <a:gsLst>
              <a:gs pos="80000">
                <a:srgbClr val="399A91"/>
              </a:gs>
              <a:gs pos="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endParaRPr lang="en-AU" sz="1800" b="1" err="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endParaRPr>
          </a:p>
        </p:txBody>
      </p:sp>
    </p:spTree>
    <p:extLst>
      <p:ext uri="{BB962C8B-B14F-4D97-AF65-F5344CB8AC3E}">
        <p14:creationId xmlns:p14="http://schemas.microsoft.com/office/powerpoint/2010/main" val="3970613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par>
                                <p:cTn id="69" presetID="10" presetClass="entr" presetSubtype="0"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3" grpId="0" animBg="1"/>
      <p:bldP spid="14" grpId="0"/>
      <p:bldP spid="16" grpId="0"/>
      <p:bldP spid="18" grpId="0"/>
      <p:bldP spid="19" grpId="0"/>
      <p:bldP spid="20" grpId="0" animBg="1"/>
      <p:bldP spid="21" grpId="0" animBg="1"/>
      <p:bldP spid="27" grpId="0"/>
      <p:bldP spid="28" grpId="0" animBg="1"/>
      <p:bldP spid="31" grpId="0" animBg="1"/>
      <p:bldP spid="32" grpId="0"/>
      <p:bldP spid="37" grpId="0"/>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FD9C-BA6E-5236-630B-A1CAF3055CFD}"/>
              </a:ext>
            </a:extLst>
          </p:cNvPr>
          <p:cNvSpPr>
            <a:spLocks noGrp="1"/>
          </p:cNvSpPr>
          <p:nvPr>
            <p:ph type="title"/>
          </p:nvPr>
        </p:nvSpPr>
        <p:spPr/>
        <p:txBody>
          <a:bodyPr/>
          <a:lstStyle/>
          <a:p>
            <a:r>
              <a:rPr lang="en-AU"/>
              <a:t>Observability Concepts</a:t>
            </a:r>
          </a:p>
        </p:txBody>
      </p:sp>
      <p:sp>
        <p:nvSpPr>
          <p:cNvPr id="3" name="Text Placeholder 2">
            <a:extLst>
              <a:ext uri="{FF2B5EF4-FFF2-40B4-BE49-F238E27FC236}">
                <a16:creationId xmlns:a16="http://schemas.microsoft.com/office/drawing/2014/main" id="{19BAC550-86CC-EC99-AF57-FDDE06110871}"/>
              </a:ext>
            </a:extLst>
          </p:cNvPr>
          <p:cNvSpPr>
            <a:spLocks noGrp="1"/>
          </p:cNvSpPr>
          <p:nvPr>
            <p:ph type="body" sz="quarter" idx="14"/>
          </p:nvPr>
        </p:nvSpPr>
        <p:spPr>
          <a:xfrm>
            <a:off x="585217" y="2390775"/>
            <a:ext cx="3264408" cy="4074962"/>
          </a:xfrm>
        </p:spPr>
        <p:txBody>
          <a:bodyPr/>
          <a:lstStyle/>
          <a:p>
            <a:r>
              <a:rPr lang="en-AU"/>
              <a:t>Trace units of work are called </a:t>
            </a:r>
            <a:r>
              <a:rPr lang="en-AU" b="1">
                <a:solidFill>
                  <a:schemeClr val="accent5"/>
                </a:solidFill>
              </a:rPr>
              <a:t>spans</a:t>
            </a:r>
          </a:p>
          <a:p>
            <a:r>
              <a:rPr lang="en-AU"/>
              <a:t>Spans can have </a:t>
            </a:r>
            <a:r>
              <a:rPr lang="en-AU" b="1">
                <a:solidFill>
                  <a:schemeClr val="accent5"/>
                </a:solidFill>
              </a:rPr>
              <a:t>attributes</a:t>
            </a:r>
          </a:p>
          <a:p>
            <a:r>
              <a:rPr lang="en-AU"/>
              <a:t>Spans are created by </a:t>
            </a:r>
            <a:r>
              <a:rPr lang="en-AU" b="1">
                <a:solidFill>
                  <a:schemeClr val="accent5"/>
                </a:solidFill>
              </a:rPr>
              <a:t>instrumentation</a:t>
            </a:r>
            <a:r>
              <a:rPr lang="en-AU"/>
              <a:t> libraries or manually via the </a:t>
            </a:r>
            <a:r>
              <a:rPr lang="en-AU" b="1">
                <a:solidFill>
                  <a:schemeClr val="accent5"/>
                </a:solidFill>
              </a:rPr>
              <a:t>SDK</a:t>
            </a:r>
          </a:p>
          <a:p>
            <a:r>
              <a:rPr lang="en-AU"/>
              <a:t>Spans are </a:t>
            </a:r>
            <a:r>
              <a:rPr lang="en-AU" b="1">
                <a:solidFill>
                  <a:schemeClr val="accent5"/>
                </a:solidFill>
              </a:rPr>
              <a:t>nested</a:t>
            </a:r>
            <a:endParaRPr lang="en-AU"/>
          </a:p>
          <a:p>
            <a:r>
              <a:rPr lang="en-AU"/>
              <a:t>Spans have </a:t>
            </a:r>
            <a:r>
              <a:rPr lang="en-AU" b="1">
                <a:solidFill>
                  <a:schemeClr val="accent5"/>
                </a:solidFill>
              </a:rPr>
              <a:t>kinds</a:t>
            </a:r>
          </a:p>
          <a:p>
            <a:pPr lvl="1"/>
            <a:r>
              <a:rPr lang="en-AU"/>
              <a:t>Client, or Server, </a:t>
            </a:r>
          </a:p>
          <a:p>
            <a:pPr lvl="1"/>
            <a:r>
              <a:rPr lang="en-AU"/>
              <a:t>Internal, </a:t>
            </a:r>
          </a:p>
          <a:p>
            <a:pPr lvl="1"/>
            <a:r>
              <a:rPr lang="en-AU"/>
              <a:t>Producer or Consumer</a:t>
            </a:r>
          </a:p>
          <a:p>
            <a:endParaRPr lang="en-AU"/>
          </a:p>
        </p:txBody>
      </p:sp>
      <p:sp>
        <p:nvSpPr>
          <p:cNvPr id="4" name="Text Placeholder 3">
            <a:extLst>
              <a:ext uri="{FF2B5EF4-FFF2-40B4-BE49-F238E27FC236}">
                <a16:creationId xmlns:a16="http://schemas.microsoft.com/office/drawing/2014/main" id="{E1F8C344-99AA-6526-F62D-CEC5EBF69CAC}"/>
              </a:ext>
            </a:extLst>
          </p:cNvPr>
          <p:cNvSpPr>
            <a:spLocks noGrp="1"/>
          </p:cNvSpPr>
          <p:nvPr>
            <p:ph type="body" sz="quarter" idx="15"/>
          </p:nvPr>
        </p:nvSpPr>
        <p:spPr>
          <a:xfrm>
            <a:off x="4463796" y="2384135"/>
            <a:ext cx="3264408" cy="2954655"/>
          </a:xfrm>
        </p:spPr>
        <p:txBody>
          <a:bodyPr/>
          <a:lstStyle/>
          <a:p>
            <a:r>
              <a:rPr lang="en-AU"/>
              <a:t>Metrics are </a:t>
            </a:r>
            <a:r>
              <a:rPr lang="en-AU" b="1">
                <a:solidFill>
                  <a:schemeClr val="accent5"/>
                </a:solidFill>
              </a:rPr>
              <a:t>measurements</a:t>
            </a:r>
            <a:r>
              <a:rPr lang="en-AU"/>
              <a:t> captured at runtime</a:t>
            </a:r>
          </a:p>
          <a:p>
            <a:r>
              <a:rPr lang="en-AU"/>
              <a:t>Metrics are created by </a:t>
            </a:r>
            <a:r>
              <a:rPr lang="en-AU" b="1">
                <a:solidFill>
                  <a:schemeClr val="accent5"/>
                </a:solidFill>
              </a:rPr>
              <a:t>meters</a:t>
            </a:r>
          </a:p>
          <a:p>
            <a:r>
              <a:rPr lang="en-AU"/>
              <a:t>Meters are defined in </a:t>
            </a:r>
            <a:r>
              <a:rPr lang="en-AU" b="1">
                <a:solidFill>
                  <a:schemeClr val="accent5"/>
                </a:solidFill>
              </a:rPr>
              <a:t>instrumentation</a:t>
            </a:r>
            <a:r>
              <a:rPr lang="en-AU"/>
              <a:t> libraries or manually via the </a:t>
            </a:r>
            <a:r>
              <a:rPr lang="en-AU" b="1">
                <a:solidFill>
                  <a:schemeClr val="accent5"/>
                </a:solidFill>
              </a:rPr>
              <a:t>SDK</a:t>
            </a:r>
          </a:p>
          <a:p>
            <a:r>
              <a:rPr lang="en-AU"/>
              <a:t>Meters can be </a:t>
            </a:r>
            <a:r>
              <a:rPr lang="en-AU" b="1">
                <a:solidFill>
                  <a:schemeClr val="accent5"/>
                </a:solidFill>
              </a:rPr>
              <a:t>aggregate</a:t>
            </a:r>
            <a:r>
              <a:rPr lang="en-AU"/>
              <a:t> or </a:t>
            </a:r>
            <a:r>
              <a:rPr lang="en-AU" b="1">
                <a:solidFill>
                  <a:schemeClr val="accent5"/>
                </a:solidFill>
              </a:rPr>
              <a:t>live</a:t>
            </a:r>
          </a:p>
        </p:txBody>
      </p:sp>
      <p:sp>
        <p:nvSpPr>
          <p:cNvPr id="8" name="Text Placeholder 7">
            <a:extLst>
              <a:ext uri="{FF2B5EF4-FFF2-40B4-BE49-F238E27FC236}">
                <a16:creationId xmlns:a16="http://schemas.microsoft.com/office/drawing/2014/main" id="{A8BA808A-D9C0-7D7A-58E5-713B2F41AE26}"/>
              </a:ext>
            </a:extLst>
          </p:cNvPr>
          <p:cNvSpPr>
            <a:spLocks noGrp="1"/>
          </p:cNvSpPr>
          <p:nvPr>
            <p:ph type="body" sz="quarter" idx="19"/>
          </p:nvPr>
        </p:nvSpPr>
        <p:spPr>
          <a:xfrm>
            <a:off x="8342375" y="2390775"/>
            <a:ext cx="3264408" cy="2585323"/>
          </a:xfrm>
        </p:spPr>
        <p:txBody>
          <a:bodyPr/>
          <a:lstStyle/>
          <a:p>
            <a:r>
              <a:rPr lang="en-AU"/>
              <a:t>Logs are a timestamped </a:t>
            </a:r>
            <a:r>
              <a:rPr lang="en-AU" b="1">
                <a:solidFill>
                  <a:schemeClr val="accent5"/>
                </a:solidFill>
              </a:rPr>
              <a:t>text record</a:t>
            </a:r>
          </a:p>
          <a:p>
            <a:r>
              <a:rPr lang="en-AU"/>
              <a:t>Logs can be </a:t>
            </a:r>
            <a:r>
              <a:rPr lang="en-AU" b="1">
                <a:solidFill>
                  <a:schemeClr val="accent5"/>
                </a:solidFill>
              </a:rPr>
              <a:t>structured</a:t>
            </a:r>
            <a:r>
              <a:rPr lang="en-AU"/>
              <a:t> (with data) or </a:t>
            </a:r>
            <a:r>
              <a:rPr lang="en-AU" b="1">
                <a:solidFill>
                  <a:schemeClr val="accent5"/>
                </a:solidFill>
              </a:rPr>
              <a:t>unstructured</a:t>
            </a:r>
            <a:r>
              <a:rPr lang="en-AU"/>
              <a:t> (just text)</a:t>
            </a:r>
          </a:p>
          <a:p>
            <a:r>
              <a:rPr lang="en-AU"/>
              <a:t>Log exporters can plug into existing logging infrastructure</a:t>
            </a:r>
          </a:p>
        </p:txBody>
      </p:sp>
      <p:sp>
        <p:nvSpPr>
          <p:cNvPr id="9" name="TextBox 8">
            <a:extLst>
              <a:ext uri="{FF2B5EF4-FFF2-40B4-BE49-F238E27FC236}">
                <a16:creationId xmlns:a16="http://schemas.microsoft.com/office/drawing/2014/main" id="{86D8FDD0-7BC8-53F1-E3CA-3E3E31A662AE}"/>
              </a:ext>
            </a:extLst>
          </p:cNvPr>
          <p:cNvSpPr txBox="1"/>
          <p:nvPr/>
        </p:nvSpPr>
        <p:spPr>
          <a:xfrm>
            <a:off x="585217"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16" name="TextBox 15">
            <a:extLst>
              <a:ext uri="{FF2B5EF4-FFF2-40B4-BE49-F238E27FC236}">
                <a16:creationId xmlns:a16="http://schemas.microsoft.com/office/drawing/2014/main" id="{57C25EBE-A113-2E51-DBE0-DC703378C0F0}"/>
              </a:ext>
            </a:extLst>
          </p:cNvPr>
          <p:cNvSpPr txBox="1"/>
          <p:nvPr/>
        </p:nvSpPr>
        <p:spPr>
          <a:xfrm>
            <a:off x="4463796"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17" name="TextBox 16">
            <a:extLst>
              <a:ext uri="{FF2B5EF4-FFF2-40B4-BE49-F238E27FC236}">
                <a16:creationId xmlns:a16="http://schemas.microsoft.com/office/drawing/2014/main" id="{F099BD4A-3953-9E88-9C9F-6882F9008B2E}"/>
              </a:ext>
            </a:extLst>
          </p:cNvPr>
          <p:cNvSpPr txBox="1"/>
          <p:nvPr/>
        </p:nvSpPr>
        <p:spPr>
          <a:xfrm>
            <a:off x="8342375" y="1550497"/>
            <a:ext cx="3264408"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spTree>
    <p:extLst>
      <p:ext uri="{BB962C8B-B14F-4D97-AF65-F5344CB8AC3E}">
        <p14:creationId xmlns:p14="http://schemas.microsoft.com/office/powerpoint/2010/main" val="1010950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8" grpId="0" build="p"/>
      <p:bldP spid="9" grpId="0" animBg="1"/>
      <p:bldP spid="16"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AI SDK Support for OpenTelemetry</a:t>
            </a:r>
          </a:p>
        </p:txBody>
      </p:sp>
      <p:sp>
        <p:nvSpPr>
          <p:cNvPr id="3" name="Text Placeholder 2">
            <a:extLst>
              <a:ext uri="{FF2B5EF4-FFF2-40B4-BE49-F238E27FC236}">
                <a16:creationId xmlns:a16="http://schemas.microsoft.com/office/drawing/2014/main" id="{DBBE0D9A-7B72-17E0-3EF2-892AEB03ABFC}"/>
              </a:ext>
            </a:extLst>
          </p:cNvPr>
          <p:cNvSpPr>
            <a:spLocks noGrp="1"/>
          </p:cNvSpPr>
          <p:nvPr>
            <p:ph type="body" sz="quarter" idx="16"/>
          </p:nvPr>
        </p:nvSpPr>
        <p:spPr>
          <a:xfrm>
            <a:off x="588263" y="2294617"/>
            <a:ext cx="3264408" cy="338554"/>
          </a:xfrm>
        </p:spPr>
        <p:txBody>
          <a:bodyPr/>
          <a:lstStyle/>
          <a:p>
            <a:r>
              <a:rPr lang="en-AU"/>
              <a:t>Semantic Kernel .NET</a:t>
            </a:r>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88263" y="3187246"/>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OpenAI SDK Client (Python, JavaScript)</a:t>
            </a:r>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88263" y="4418429"/>
            <a:ext cx="326440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Azure SDK (Python, JavaScript, .NET)</a:t>
            </a:r>
          </a:p>
        </p:txBody>
      </p:sp>
      <p:pic>
        <p:nvPicPr>
          <p:cNvPr id="13" name="Graphic 12" descr="Tick with solid fill">
            <a:extLst>
              <a:ext uri="{FF2B5EF4-FFF2-40B4-BE49-F238E27FC236}">
                <a16:creationId xmlns:a16="http://schemas.microsoft.com/office/drawing/2014/main" id="{9588589E-219E-260F-E2D7-DA0E49500F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9" y="2270314"/>
            <a:ext cx="362857" cy="362857"/>
          </a:xfrm>
          <a:prstGeom prst="rect">
            <a:avLst/>
          </a:prstGeom>
        </p:spPr>
      </p:pic>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8" y="3333875"/>
            <a:ext cx="362857" cy="362857"/>
          </a:xfrm>
          <a:prstGeom prst="rect">
            <a:avLst/>
          </a:prstGeom>
        </p:spPr>
      </p:pic>
      <p:pic>
        <p:nvPicPr>
          <p:cNvPr id="15" name="Graphic 14" descr="Tick with solid fill">
            <a:extLst>
              <a:ext uri="{FF2B5EF4-FFF2-40B4-BE49-F238E27FC236}">
                <a16:creationId xmlns:a16="http://schemas.microsoft.com/office/drawing/2014/main" id="{D29C8EAB-A577-1369-6819-83F9A4D380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97" y="2270312"/>
            <a:ext cx="362857" cy="362857"/>
          </a:xfrm>
          <a:prstGeom prst="rect">
            <a:avLst/>
          </a:prstGeom>
        </p:spPr>
      </p:pic>
      <p:pic>
        <p:nvPicPr>
          <p:cNvPr id="16" name="Graphic 15" descr="Tick with solid fill">
            <a:extLst>
              <a:ext uri="{FF2B5EF4-FFF2-40B4-BE49-F238E27FC236}">
                <a16:creationId xmlns:a16="http://schemas.microsoft.com/office/drawing/2014/main" id="{64C2A7C7-6191-15FE-962F-2843F2DBF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2270312"/>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7" y="4599856"/>
            <a:ext cx="362857" cy="362857"/>
          </a:xfrm>
          <a:prstGeom prst="rect">
            <a:avLst/>
          </a:prstGeom>
        </p:spPr>
      </p:pic>
      <p:pic>
        <p:nvPicPr>
          <p:cNvPr id="18" name="Graphic 17" descr="Tick with solid fill">
            <a:extLst>
              <a:ext uri="{FF2B5EF4-FFF2-40B4-BE49-F238E27FC236}">
                <a16:creationId xmlns:a16="http://schemas.microsoft.com/office/drawing/2014/main" id="{065F6535-8323-2D0B-D3D3-4CCF3DA8D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4575554"/>
            <a:ext cx="362857" cy="362857"/>
          </a:xfrm>
          <a:prstGeom prst="rect">
            <a:avLst/>
          </a:prstGeom>
        </p:spPr>
      </p:pic>
      <p:cxnSp>
        <p:nvCxnSpPr>
          <p:cNvPr id="20" name="Straight Connector 19">
            <a:extLst>
              <a:ext uri="{FF2B5EF4-FFF2-40B4-BE49-F238E27FC236}">
                <a16:creationId xmlns:a16="http://schemas.microsoft.com/office/drawing/2014/main" id="{2BF3A295-91A3-2A58-CBF2-BB0631E83CDB}"/>
              </a:ext>
            </a:extLst>
          </p:cNvPr>
          <p:cNvCxnSpPr/>
          <p:nvPr/>
        </p:nvCxnSpPr>
        <p:spPr>
          <a:xfrm>
            <a:off x="588263" y="2902857"/>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A4F620-CE34-6D15-87BD-D7A29BD41DA1}"/>
              </a:ext>
            </a:extLst>
          </p:cNvPr>
          <p:cNvCxnSpPr/>
          <p:nvPr/>
        </p:nvCxnSpPr>
        <p:spPr>
          <a:xfrm>
            <a:off x="588262" y="4151085"/>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88261" y="54646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7F9A6A2-C40B-1C4A-8F40-AB452302EDD9}"/>
              </a:ext>
            </a:extLst>
          </p:cNvPr>
          <p:cNvSpPr txBox="1"/>
          <p:nvPr/>
        </p:nvSpPr>
        <p:spPr>
          <a:xfrm>
            <a:off x="7555011" y="3277197"/>
            <a:ext cx="107402" cy="307777"/>
          </a:xfrm>
          <a:prstGeom prst="rect">
            <a:avLst/>
          </a:prstGeom>
          <a:noFill/>
        </p:spPr>
        <p:txBody>
          <a:bodyPr wrap="none" lIns="0" tIns="0" rIns="0" bIns="0" rtlCol="0">
            <a:spAutoFit/>
          </a:bodyPr>
          <a:lstStyle/>
          <a:p>
            <a:pPr algn="l"/>
            <a:r>
              <a:rPr lang="en-AU" sz="2000"/>
              <a:t>*</a:t>
            </a:r>
          </a:p>
        </p:txBody>
      </p:sp>
      <p:sp>
        <p:nvSpPr>
          <p:cNvPr id="25" name="TextBox 24">
            <a:extLst>
              <a:ext uri="{FF2B5EF4-FFF2-40B4-BE49-F238E27FC236}">
                <a16:creationId xmlns:a16="http://schemas.microsoft.com/office/drawing/2014/main" id="{520A20B6-CAA8-CAE2-8F97-863FA3A5E7FC}"/>
              </a:ext>
            </a:extLst>
          </p:cNvPr>
          <p:cNvSpPr txBox="1"/>
          <p:nvPr/>
        </p:nvSpPr>
        <p:spPr>
          <a:xfrm>
            <a:off x="9123173" y="315432"/>
            <a:ext cx="2915478" cy="307777"/>
          </a:xfrm>
          <a:prstGeom prst="rect">
            <a:avLst/>
          </a:prstGeom>
          <a:noFill/>
        </p:spPr>
        <p:txBody>
          <a:bodyPr wrap="none" lIns="0" tIns="0" rIns="0" bIns="0" rtlCol="0">
            <a:spAutoFit/>
          </a:bodyPr>
          <a:lstStyle/>
          <a:p>
            <a:pPr algn="l"/>
            <a:r>
              <a:rPr lang="en-AU" sz="2000"/>
              <a:t>* requires additional code</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pic>
        <p:nvPicPr>
          <p:cNvPr id="34" name="Graphic 33" descr="Tick with solid fill">
            <a:extLst>
              <a:ext uri="{FF2B5EF4-FFF2-40B4-BE49-F238E27FC236}">
                <a16:creationId xmlns:a16="http://schemas.microsoft.com/office/drawing/2014/main" id="{CA3289B5-F477-0D30-0F2B-784CDD98F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4097" y="3333875"/>
            <a:ext cx="362857" cy="362857"/>
          </a:xfrm>
          <a:prstGeom prst="rect">
            <a:avLst/>
          </a:prstGeom>
        </p:spPr>
      </p:pic>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88263" y="5749167"/>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err="1"/>
              <a:t>PromptFlow</a:t>
            </a:r>
            <a:r>
              <a:rPr lang="en-AU"/>
              <a:t> (Python)</a:t>
            </a:r>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2197" y="5737526"/>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65995" y="5734315"/>
            <a:ext cx="362857" cy="362857"/>
          </a:xfrm>
          <a:prstGeom prst="rect">
            <a:avLst/>
          </a:prstGeom>
        </p:spPr>
      </p:pic>
    </p:spTree>
    <p:extLst>
      <p:ext uri="{BB962C8B-B14F-4D97-AF65-F5344CB8AC3E}">
        <p14:creationId xmlns:p14="http://schemas.microsoft.com/office/powerpoint/2010/main" val="3574315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4" grpId="0"/>
      <p:bldP spid="3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2433-3697-B69E-2076-B6440787E266}"/>
              </a:ext>
            </a:extLst>
          </p:cNvPr>
          <p:cNvSpPr>
            <a:spLocks noGrp="1"/>
          </p:cNvSpPr>
          <p:nvPr>
            <p:ph type="title"/>
          </p:nvPr>
        </p:nvSpPr>
        <p:spPr/>
        <p:txBody>
          <a:bodyPr/>
          <a:lstStyle/>
          <a:p>
            <a:r>
              <a:rPr lang="en-AU"/>
              <a:t>3</a:t>
            </a:r>
            <a:r>
              <a:rPr lang="en-AU" baseline="30000"/>
              <a:t>rd</a:t>
            </a:r>
            <a:r>
              <a:rPr lang="en-AU"/>
              <a:t> Party Support for OpenTelemetry</a:t>
            </a:r>
          </a:p>
        </p:txBody>
      </p:sp>
      <p:sp>
        <p:nvSpPr>
          <p:cNvPr id="3" name="Text Placeholder 2">
            <a:extLst>
              <a:ext uri="{FF2B5EF4-FFF2-40B4-BE49-F238E27FC236}">
                <a16:creationId xmlns:a16="http://schemas.microsoft.com/office/drawing/2014/main" id="{DBBE0D9A-7B72-17E0-3EF2-892AEB03ABFC}"/>
              </a:ext>
            </a:extLst>
          </p:cNvPr>
          <p:cNvSpPr>
            <a:spLocks noGrp="1"/>
          </p:cNvSpPr>
          <p:nvPr>
            <p:ph type="body" sz="quarter" idx="16"/>
          </p:nvPr>
        </p:nvSpPr>
        <p:spPr>
          <a:xfrm>
            <a:off x="588263" y="2294617"/>
            <a:ext cx="3264408" cy="338554"/>
          </a:xfrm>
        </p:spPr>
        <p:txBody>
          <a:bodyPr/>
          <a:lstStyle/>
          <a:p>
            <a:r>
              <a:rPr lang="en-AU" err="1"/>
              <a:t>LangChain</a:t>
            </a:r>
            <a:endParaRPr lang="en-AU"/>
          </a:p>
        </p:txBody>
      </p:sp>
      <p:sp>
        <p:nvSpPr>
          <p:cNvPr id="10" name="Text Placeholder 2">
            <a:extLst>
              <a:ext uri="{FF2B5EF4-FFF2-40B4-BE49-F238E27FC236}">
                <a16:creationId xmlns:a16="http://schemas.microsoft.com/office/drawing/2014/main" id="{7F5479A0-EDDC-FFBE-BE3A-48E7446E2ABC}"/>
              </a:ext>
            </a:extLst>
          </p:cNvPr>
          <p:cNvSpPr txBox="1">
            <a:spLocks/>
          </p:cNvSpPr>
          <p:nvPr/>
        </p:nvSpPr>
        <p:spPr>
          <a:xfrm>
            <a:off x="588261" y="3344207"/>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Elastic  </a:t>
            </a:r>
            <a:r>
              <a:rPr lang="en-AU">
                <a:hlinkClick r:id="rId3"/>
              </a:rPr>
              <a:t>[1]</a:t>
            </a:r>
            <a:endParaRPr lang="en-AU"/>
          </a:p>
        </p:txBody>
      </p:sp>
      <p:sp>
        <p:nvSpPr>
          <p:cNvPr id="11" name="Text Placeholder 2">
            <a:extLst>
              <a:ext uri="{FF2B5EF4-FFF2-40B4-BE49-F238E27FC236}">
                <a16:creationId xmlns:a16="http://schemas.microsoft.com/office/drawing/2014/main" id="{67C01F84-279F-E336-4DD0-DA1285598C8C}"/>
              </a:ext>
            </a:extLst>
          </p:cNvPr>
          <p:cNvSpPr txBox="1">
            <a:spLocks/>
          </p:cNvSpPr>
          <p:nvPr/>
        </p:nvSpPr>
        <p:spPr>
          <a:xfrm>
            <a:off x="588263" y="4625240"/>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a:t>Redis </a:t>
            </a:r>
            <a:r>
              <a:rPr lang="en-AU">
                <a:hlinkClick r:id="rId4"/>
              </a:rPr>
              <a:t>[2]</a:t>
            </a:r>
            <a:endParaRPr lang="en-AU"/>
          </a:p>
        </p:txBody>
      </p:sp>
      <p:pic>
        <p:nvPicPr>
          <p:cNvPr id="13" name="Graphic 12" descr="Tick with solid fill">
            <a:extLst>
              <a:ext uri="{FF2B5EF4-FFF2-40B4-BE49-F238E27FC236}">
                <a16:creationId xmlns:a16="http://schemas.microsoft.com/office/drawing/2014/main" id="{9588589E-219E-260F-E2D7-DA0E49500F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9" y="2270314"/>
            <a:ext cx="362857" cy="362857"/>
          </a:xfrm>
          <a:prstGeom prst="rect">
            <a:avLst/>
          </a:prstGeom>
        </p:spPr>
      </p:pic>
      <p:pic>
        <p:nvPicPr>
          <p:cNvPr id="14" name="Graphic 13" descr="Tick with solid fill">
            <a:extLst>
              <a:ext uri="{FF2B5EF4-FFF2-40B4-BE49-F238E27FC236}">
                <a16:creationId xmlns:a16="http://schemas.microsoft.com/office/drawing/2014/main" id="{9F3FF550-D061-257D-06D2-92B040E66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8" y="3333875"/>
            <a:ext cx="362857" cy="362857"/>
          </a:xfrm>
          <a:prstGeom prst="rect">
            <a:avLst/>
          </a:prstGeom>
        </p:spPr>
      </p:pic>
      <p:pic>
        <p:nvPicPr>
          <p:cNvPr id="15" name="Graphic 14" descr="Tick with solid fill">
            <a:extLst>
              <a:ext uri="{FF2B5EF4-FFF2-40B4-BE49-F238E27FC236}">
                <a16:creationId xmlns:a16="http://schemas.microsoft.com/office/drawing/2014/main" id="{D29C8EAB-A577-1369-6819-83F9A4D38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34097" y="2270312"/>
            <a:ext cx="362857" cy="362857"/>
          </a:xfrm>
          <a:prstGeom prst="rect">
            <a:avLst/>
          </a:prstGeom>
        </p:spPr>
      </p:pic>
      <p:pic>
        <p:nvPicPr>
          <p:cNvPr id="16" name="Graphic 15" descr="Tick with solid fill">
            <a:extLst>
              <a:ext uri="{FF2B5EF4-FFF2-40B4-BE49-F238E27FC236}">
                <a16:creationId xmlns:a16="http://schemas.microsoft.com/office/drawing/2014/main" id="{64C2A7C7-6191-15FE-962F-2843F2DBF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2270312"/>
            <a:ext cx="362857" cy="362857"/>
          </a:xfrm>
          <a:prstGeom prst="rect">
            <a:avLst/>
          </a:prstGeom>
        </p:spPr>
      </p:pic>
      <p:pic>
        <p:nvPicPr>
          <p:cNvPr id="17" name="Graphic 16" descr="Tick with solid fill">
            <a:extLst>
              <a:ext uri="{FF2B5EF4-FFF2-40B4-BE49-F238E27FC236}">
                <a16:creationId xmlns:a16="http://schemas.microsoft.com/office/drawing/2014/main" id="{A321C6C3-7F82-4E30-2003-EA1A56FE5F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4599856"/>
            <a:ext cx="362857" cy="362857"/>
          </a:xfrm>
          <a:prstGeom prst="rect">
            <a:avLst/>
          </a:prstGeom>
        </p:spPr>
      </p:pic>
      <p:cxnSp>
        <p:nvCxnSpPr>
          <p:cNvPr id="20" name="Straight Connector 19">
            <a:extLst>
              <a:ext uri="{FF2B5EF4-FFF2-40B4-BE49-F238E27FC236}">
                <a16:creationId xmlns:a16="http://schemas.microsoft.com/office/drawing/2014/main" id="{2BF3A295-91A3-2A58-CBF2-BB0631E83CDB}"/>
              </a:ext>
            </a:extLst>
          </p:cNvPr>
          <p:cNvCxnSpPr/>
          <p:nvPr/>
        </p:nvCxnSpPr>
        <p:spPr>
          <a:xfrm>
            <a:off x="588263" y="2902857"/>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A4F620-CE34-6D15-87BD-D7A29BD41DA1}"/>
              </a:ext>
            </a:extLst>
          </p:cNvPr>
          <p:cNvCxnSpPr/>
          <p:nvPr/>
        </p:nvCxnSpPr>
        <p:spPr>
          <a:xfrm>
            <a:off x="588262" y="4151085"/>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1C9352-DAF2-CF9D-5529-26AABC452248}"/>
              </a:ext>
            </a:extLst>
          </p:cNvPr>
          <p:cNvCxnSpPr/>
          <p:nvPr/>
        </p:nvCxnSpPr>
        <p:spPr>
          <a:xfrm>
            <a:off x="588261" y="5464628"/>
            <a:ext cx="999265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0A20B6-CAA8-CAE2-8F97-863FA3A5E7FC}"/>
              </a:ext>
            </a:extLst>
          </p:cNvPr>
          <p:cNvSpPr txBox="1"/>
          <p:nvPr/>
        </p:nvSpPr>
        <p:spPr>
          <a:xfrm>
            <a:off x="9123173" y="315432"/>
            <a:ext cx="2915478" cy="307777"/>
          </a:xfrm>
          <a:prstGeom prst="rect">
            <a:avLst/>
          </a:prstGeom>
          <a:noFill/>
        </p:spPr>
        <p:txBody>
          <a:bodyPr wrap="none" lIns="0" tIns="0" rIns="0" bIns="0" rtlCol="0">
            <a:spAutoFit/>
          </a:bodyPr>
          <a:lstStyle/>
          <a:p>
            <a:pPr algn="l"/>
            <a:r>
              <a:rPr lang="en-AU" sz="2000"/>
              <a:t>* requires additional code</a:t>
            </a:r>
          </a:p>
        </p:txBody>
      </p:sp>
      <p:sp>
        <p:nvSpPr>
          <p:cNvPr id="26" name="TextBox 25">
            <a:extLst>
              <a:ext uri="{FF2B5EF4-FFF2-40B4-BE49-F238E27FC236}">
                <a16:creationId xmlns:a16="http://schemas.microsoft.com/office/drawing/2014/main" id="{57A11732-0B8D-2372-FCC5-1A04F43FF6E8}"/>
              </a:ext>
            </a:extLst>
          </p:cNvPr>
          <p:cNvSpPr txBox="1"/>
          <p:nvPr/>
        </p:nvSpPr>
        <p:spPr>
          <a:xfrm>
            <a:off x="4071251" y="1533262"/>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Traces</a:t>
            </a:r>
          </a:p>
        </p:txBody>
      </p:sp>
      <p:sp>
        <p:nvSpPr>
          <p:cNvPr id="27" name="TextBox 26">
            <a:extLst>
              <a:ext uri="{FF2B5EF4-FFF2-40B4-BE49-F238E27FC236}">
                <a16:creationId xmlns:a16="http://schemas.microsoft.com/office/drawing/2014/main" id="{82F1AAAF-021D-7CE3-25AB-A9B484E803CA}"/>
              </a:ext>
            </a:extLst>
          </p:cNvPr>
          <p:cNvSpPr txBox="1"/>
          <p:nvPr/>
        </p:nvSpPr>
        <p:spPr>
          <a:xfrm>
            <a:off x="6303151"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Metrics</a:t>
            </a:r>
          </a:p>
        </p:txBody>
      </p:sp>
      <p:sp>
        <p:nvSpPr>
          <p:cNvPr id="28" name="TextBox 27">
            <a:extLst>
              <a:ext uri="{FF2B5EF4-FFF2-40B4-BE49-F238E27FC236}">
                <a16:creationId xmlns:a16="http://schemas.microsoft.com/office/drawing/2014/main" id="{780B44B0-660B-827E-4CF2-8B0B51060439}"/>
              </a:ext>
            </a:extLst>
          </p:cNvPr>
          <p:cNvSpPr txBox="1"/>
          <p:nvPr/>
        </p:nvSpPr>
        <p:spPr>
          <a:xfrm>
            <a:off x="8535049" y="1527625"/>
            <a:ext cx="2024747" cy="452664"/>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Logs</a:t>
            </a:r>
          </a:p>
        </p:txBody>
      </p:sp>
      <p:sp>
        <p:nvSpPr>
          <p:cNvPr id="35" name="Text Placeholder 2">
            <a:extLst>
              <a:ext uri="{FF2B5EF4-FFF2-40B4-BE49-F238E27FC236}">
                <a16:creationId xmlns:a16="http://schemas.microsoft.com/office/drawing/2014/main" id="{6C451D40-BAEF-652B-FC11-2874FAECFF3B}"/>
              </a:ext>
            </a:extLst>
          </p:cNvPr>
          <p:cNvSpPr txBox="1">
            <a:spLocks/>
          </p:cNvSpPr>
          <p:nvPr/>
        </p:nvSpPr>
        <p:spPr>
          <a:xfrm>
            <a:off x="588261" y="5758618"/>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err="1"/>
              <a:t>LlamaIndex</a:t>
            </a:r>
            <a:r>
              <a:rPr lang="en-AU"/>
              <a:t> </a:t>
            </a:r>
            <a:r>
              <a:rPr lang="en-AU">
                <a:hlinkClick r:id="rId7"/>
              </a:rPr>
              <a:t>[3]</a:t>
            </a:r>
            <a:endParaRPr lang="en-AU"/>
          </a:p>
        </p:txBody>
      </p:sp>
      <p:pic>
        <p:nvPicPr>
          <p:cNvPr id="36" name="Graphic 35" descr="Tick with solid fill">
            <a:extLst>
              <a:ext uri="{FF2B5EF4-FFF2-40B4-BE49-F238E27FC236}">
                <a16:creationId xmlns:a16="http://schemas.microsoft.com/office/drawing/2014/main" id="{81F007C0-889A-F16E-E2D8-B5C4BD2919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197" y="5737526"/>
            <a:ext cx="362857" cy="362857"/>
          </a:xfrm>
          <a:prstGeom prst="rect">
            <a:avLst/>
          </a:prstGeom>
        </p:spPr>
      </p:pic>
      <p:pic>
        <p:nvPicPr>
          <p:cNvPr id="41" name="Graphic 40" descr="Tick with solid fill">
            <a:extLst>
              <a:ext uri="{FF2B5EF4-FFF2-40B4-BE49-F238E27FC236}">
                <a16:creationId xmlns:a16="http://schemas.microsoft.com/office/drawing/2014/main" id="{5A323F60-A4BB-0CB0-F0F2-D72A9FAAC7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65995" y="5734315"/>
            <a:ext cx="362857" cy="362857"/>
          </a:xfrm>
          <a:prstGeom prst="rect">
            <a:avLst/>
          </a:prstGeom>
        </p:spPr>
      </p:pic>
    </p:spTree>
    <p:extLst>
      <p:ext uri="{BB962C8B-B14F-4D97-AF65-F5344CB8AC3E}">
        <p14:creationId xmlns:p14="http://schemas.microsoft.com/office/powerpoint/2010/main" val="160070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3152001"/>
            <a:ext cx="6675120" cy="553998"/>
          </a:xfrm>
        </p:spPr>
        <p:txBody>
          <a:bodyPr/>
          <a:lstStyle/>
          <a:p>
            <a:r>
              <a:rPr lang="en-US">
                <a:cs typeface="Segoe UI"/>
              </a:rPr>
              <a:t>Securing your RAG</a:t>
            </a:r>
            <a:endParaRPr lang="en-US"/>
          </a:p>
        </p:txBody>
      </p:sp>
    </p:spTree>
    <p:extLst>
      <p:ext uri="{BB962C8B-B14F-4D97-AF65-F5344CB8AC3E}">
        <p14:creationId xmlns:p14="http://schemas.microsoft.com/office/powerpoint/2010/main" val="124847802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28EBE46C-A98D-9CE1-224F-C560AB15EC99}"/>
              </a:ext>
              <a:ext uri="{C183D7F6-B498-43B3-948B-1728B52AA6E4}">
                <adec:decorative xmlns:adec="http://schemas.microsoft.com/office/drawing/2017/decorative" val="1"/>
              </a:ext>
            </a:extLst>
          </p:cNvPr>
          <p:cNvSpPr/>
          <p:nvPr/>
        </p:nvSpPr>
        <p:spPr bwMode="auto">
          <a:xfrm>
            <a:off x="7177378" y="3796748"/>
            <a:ext cx="4426360" cy="26040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Screenshot of AI conversation">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93048"/>
            <a:ext cx="8106851" cy="4579065"/>
          </a:xfrm>
          <a:prstGeom prst="roundRect">
            <a:avLst>
              <a:gd name="adj" fmla="val 2558"/>
            </a:avLst>
          </a:prstGeom>
          <a:solidFill>
            <a:schemeClr val="bg1"/>
          </a:solidFill>
          <a:ln w="12700" cap="rnd">
            <a:solidFill>
              <a:srgbClr val="D9D9D6"/>
            </a:solidFill>
            <a:headEnd type="none" w="med" len="med"/>
            <a:tailEnd type="none" w="med" len="med"/>
          </a:ln>
          <a:effectLst/>
        </p:spPr>
      </p:pic>
      <p:sp>
        <p:nvSpPr>
          <p:cNvPr id="6" name="Rounded Rectangle 5">
            <a:extLst>
              <a:ext uri="{FF2B5EF4-FFF2-40B4-BE49-F238E27FC236}">
                <a16:creationId xmlns:a16="http://schemas.microsoft.com/office/drawing/2014/main" id="{89D1F187-0B39-E176-A4CA-4422FC38746E}"/>
              </a:ext>
              <a:ext uri="{C183D7F6-B498-43B3-948B-1728B52AA6E4}">
                <adec:decorative xmlns:adec="http://schemas.microsoft.com/office/drawing/2017/decorative" val="1"/>
              </a:ext>
            </a:extLst>
          </p:cNvPr>
          <p:cNvSpPr/>
          <p:nvPr/>
        </p:nvSpPr>
        <p:spPr bwMode="auto">
          <a:xfrm>
            <a:off x="4641687" y="5098774"/>
            <a:ext cx="4053426" cy="910389"/>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marL="0" marR="0" lvl="0" indent="0" algn="ctr" defTabSz="884207"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8" name="Picture 7" descr="Screenshot of AI search">
            <a:extLst>
              <a:ext uri="{FF2B5EF4-FFF2-40B4-BE49-F238E27FC236}">
                <a16:creationId xmlns:a16="http://schemas.microsoft.com/office/drawing/2014/main" id="{04F0905C-C243-F313-A891-78F1A3CD2FDF}"/>
              </a:ext>
            </a:extLst>
          </p:cNvPr>
          <p:cNvPicPr>
            <a:picLocks noChangeAspect="1"/>
          </p:cNvPicPr>
          <p:nvPr/>
        </p:nvPicPr>
        <p:blipFill>
          <a:blip r:embed="rId4"/>
          <a:srcRect l="45616" t="2763" r="24248" b="17729"/>
          <a:stretch/>
        </p:blipFill>
        <p:spPr>
          <a:xfrm>
            <a:off x="8874494" y="3923630"/>
            <a:ext cx="2565446" cy="2322098"/>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8971908" y="2741896"/>
            <a:ext cx="2685618"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Search index includes fields for </a:t>
            </a:r>
            <a:r>
              <a:rPr kumimoji="0" lang="en-US" sz="1800" b="0" i="0" u="none" strike="noStrike" kern="1200" cap="none" spc="0" normalizeH="0" baseline="0" noProof="0" err="1">
                <a:ln>
                  <a:noFill/>
                </a:ln>
                <a:solidFill>
                  <a:srgbClr val="000000"/>
                </a:solidFill>
                <a:effectLst/>
                <a:uLnTx/>
                <a:uFillTx/>
                <a:latin typeface="Segoe UI"/>
                <a:ea typeface="+mn-ea"/>
                <a:cs typeface="+mn-cs"/>
              </a:rPr>
              <a:t>oid</a:t>
            </a:r>
            <a:r>
              <a:rPr kumimoji="0" lang="en-US" sz="1800" b="0" i="0" u="none" strike="noStrike" kern="1200" cap="none" spc="0" normalizeH="0" baseline="0" noProof="0">
                <a:ln>
                  <a:noFill/>
                </a:ln>
                <a:solidFill>
                  <a:srgbClr val="000000"/>
                </a:solidFill>
                <a:effectLst/>
                <a:uLnTx/>
                <a:uFillTx/>
                <a:latin typeface="Segoe UI"/>
                <a:ea typeface="+mn-ea"/>
                <a:cs typeface="+mn-cs"/>
              </a:rPr>
              <a:t> and groups from Microsoft Entra:</a:t>
            </a:r>
          </a:p>
        </p:txBody>
      </p:sp>
      <p:sp>
        <p:nvSpPr>
          <p:cNvPr id="2" name="TextBox 1">
            <a:extLst>
              <a:ext uri="{FF2B5EF4-FFF2-40B4-BE49-F238E27FC236}">
                <a16:creationId xmlns:a16="http://schemas.microsoft.com/office/drawing/2014/main" id="{DFC4B876-1017-78D4-5E6D-79A98CCE6C12}"/>
              </a:ext>
            </a:extLst>
          </p:cNvPr>
          <p:cNvSpPr txBox="1"/>
          <p:nvPr/>
        </p:nvSpPr>
        <p:spPr>
          <a:xfrm>
            <a:off x="8874494" y="2051882"/>
            <a:ext cx="240631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aka.ms</a:t>
            </a:r>
            <a:r>
              <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t>
            </a: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ragchat</a:t>
            </a:r>
            <a:r>
              <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t>
            </a:r>
            <a:r>
              <a:rPr kumimoji="0" lang="en-US" sz="1800" b="1" i="0" u="none" strike="noStrike" kern="1200" cap="none" spc="0" normalizeH="0" baseline="0" noProof="0" err="1">
                <a:ln w="3175">
                  <a:noFill/>
                </a:ln>
                <a:solidFill>
                  <a:srgbClr val="FFFFFF"/>
                </a:solidFill>
                <a:effectLst/>
                <a:uLnTx/>
                <a:uFillTx/>
                <a:latin typeface="Segoe UI Semibold" panose="020F0502020204030204" pitchFamily="34" charset="0"/>
                <a:ea typeface="+mn-ea"/>
                <a:cs typeface="Segoe UI" pitchFamily="34" charset="0"/>
                <a:hlinkClick r:id="rId5">
                  <a:extLst>
                    <a:ext uri="{A12FA001-AC4F-418D-AE19-62706E023703}">
                      <ahyp:hlinkClr xmlns:ahyp="http://schemas.microsoft.com/office/drawing/2018/hyperlinkcolor" val="tx"/>
                    </a:ext>
                  </a:extLst>
                </a:hlinkClick>
              </a:rPr>
              <a:t>acl</a:t>
            </a:r>
            <a:endParaRPr kumimoji="0" lang="en-US" sz="1800" b="1" i="0" u="none" strike="noStrike" kern="1200" cap="none" spc="0" normalizeH="0" baseline="0" noProof="0">
              <a:ln w="3175">
                <a:noFill/>
              </a:ln>
              <a:solidFill>
                <a:srgbClr val="FFFFFF"/>
              </a:solidFill>
              <a:effectLst/>
              <a:uLnTx/>
              <a:uFillTx/>
              <a:latin typeface="Segoe UI Semibold" panose="020F0502020204030204" pitchFamily="34" charset="0"/>
              <a:ea typeface="+mn-ea"/>
              <a:cs typeface="Segoe UI" pitchFamily="34" charset="0"/>
            </a:endParaRP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5DED2926-6AA3-DDAA-AA11-AE6E4139C9CF}"/>
              </a:ext>
            </a:extLst>
          </p:cNvPr>
          <p:cNvSpPr txBox="1"/>
          <p:nvPr/>
        </p:nvSpPr>
        <p:spPr>
          <a:xfrm>
            <a:off x="4869037" y="5146978"/>
            <a:ext cx="404019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Use subnets for further isolation:</a:t>
            </a:r>
          </a:p>
        </p:txBody>
      </p:sp>
      <p:sp>
        <p:nvSpPr>
          <p:cNvPr id="13" name="Rounded Rectangle 12">
            <a:extLst>
              <a:ext uri="{FF2B5EF4-FFF2-40B4-BE49-F238E27FC236}">
                <a16:creationId xmlns:a16="http://schemas.microsoft.com/office/drawing/2014/main" id="{2E0ACB96-1A55-52E6-91F0-C7B1EC79460D}"/>
              </a:ext>
              <a:ext uri="{C183D7F6-B498-43B3-948B-1728B52AA6E4}">
                <adec:decorative xmlns:adec="http://schemas.microsoft.com/office/drawing/2017/decorative" val="1"/>
              </a:ext>
            </a:extLst>
          </p:cNvPr>
          <p:cNvSpPr/>
          <p:nvPr/>
        </p:nvSpPr>
        <p:spPr bwMode="auto">
          <a:xfrm>
            <a:off x="4521714" y="4947449"/>
            <a:ext cx="4707630"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marL="0" marR="0" lvl="0" indent="0" algn="ctr" defTabSz="884207"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descr="Diagram demonstrating how to put all resources in a virtual network.&#10;">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492468" y="1758804"/>
            <a:ext cx="8022338" cy="2924811"/>
          </a:xfrm>
          <a:prstGeom prst="rect">
            <a:avLst/>
          </a:prstGeom>
        </p:spPr>
      </p:pic>
      <p:pic>
        <p:nvPicPr>
          <p:cNvPr id="6" name="Picture 5" descr="Diagram demonstrating how to use subnets for further isolation.&#10;">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1758804"/>
            <a:ext cx="2844800" cy="4178300"/>
          </a:xfrm>
          <a:prstGeom prst="rect">
            <a:avLst/>
          </a:prstGeom>
        </p:spPr>
      </p:pic>
      <p:sp>
        <p:nvSpPr>
          <p:cNvPr id="11" name="Text Placeholder 4">
            <a:extLst>
              <a:ext uri="{FF2B5EF4-FFF2-40B4-BE49-F238E27FC236}">
                <a16:creationId xmlns:a16="http://schemas.microsoft.com/office/drawing/2014/main" id="{BE0E097C-3A17-C744-5D91-5A9E43921BB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uLnTx/>
                <a:uFillTx/>
                <a:latin typeface="Segoe UI Semibold"/>
                <a:ea typeface="+mn-ea"/>
                <a:cs typeface="Segoe UI" pitchFamily="34" charset="0"/>
              </a:rPr>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4.79167E-6 -2.96296E-6 L 4.791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42" presetClass="path" presetSubtype="0" decel="100000" fill="hold" nodeType="withEffect">
                                  <p:stCondLst>
                                    <p:cond delay="0"/>
                                  </p:stCondLst>
                                  <p:childTnLst>
                                    <p:animMotion origin="layout" path="M 4.79167E-6 -2.96296E-6 L 4.79167E-6 0.03542 " pathEditMode="relative" rAng="0" ptsTypes="AA">
                                      <p:cBhvr>
                                        <p:cTn id="16" dur="700" spd="-100000" fill="hold"/>
                                        <p:tgtEl>
                                          <p:spTgt spid="6"/>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42" presetClass="path" presetSubtype="0" decel="100000" fill="hold" grpId="1" nodeType="withEffect">
                                  <p:stCondLst>
                                    <p:cond delay="0"/>
                                  </p:stCondLst>
                                  <p:childTnLst>
                                    <p:animMotion origin="layout" path="M 4.79167E-6 -2.96296E-6 L 4.79167E-6 0.03542 " pathEditMode="relative" rAng="0" ptsTypes="AA">
                                      <p:cBhvr>
                                        <p:cTn id="21" dur="700" spd="-100000" fill="hold"/>
                                        <p:tgtEl>
                                          <p:spTgt spid="13"/>
                                        </p:tgtEl>
                                        <p:attrNameLst>
                                          <p:attrName>ppt_x</p:attrName>
                                          <p:attrName>ppt_y</p:attrName>
                                        </p:attrNameLst>
                                      </p:cBhvr>
                                      <p:rCtr x="0" y="1759"/>
                                    </p:animMotion>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0"/>
                                  </p:stCondLst>
                                  <p:childTnLst>
                                    <p:animMotion origin="layout" path="M 4.79167E-6 -2.96296E-6 L 4.79167E-6 0.03542 " pathEditMode="relative" rAng="0" ptsTypes="AA">
                                      <p:cBhvr>
                                        <p:cTn id="26"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EF244-E499-F772-9144-B2F7CB1C2BA7}"/>
              </a:ext>
            </a:extLst>
          </p:cNvPr>
          <p:cNvSpPr>
            <a:spLocks noGrp="1"/>
          </p:cNvSpPr>
          <p:nvPr>
            <p:ph type="title"/>
          </p:nvPr>
        </p:nvSpPr>
        <p:spPr/>
        <p:txBody>
          <a:bodyPr/>
          <a:lstStyle/>
          <a:p>
            <a:r>
              <a:rPr lang="en-US" dirty="0"/>
              <a:t>Where next?</a:t>
            </a:r>
          </a:p>
        </p:txBody>
      </p:sp>
      <p:sp>
        <p:nvSpPr>
          <p:cNvPr id="5" name="TextBox 4">
            <a:extLst>
              <a:ext uri="{FF2B5EF4-FFF2-40B4-BE49-F238E27FC236}">
                <a16:creationId xmlns:a16="http://schemas.microsoft.com/office/drawing/2014/main" id="{5FFDBC6D-10AD-1BBD-13D6-C587052BC9A5}"/>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dirty="0">
                <a:gradFill>
                  <a:gsLst>
                    <a:gs pos="6993">
                      <a:srgbClr val="000000"/>
                    </a:gs>
                    <a:gs pos="20280">
                      <a:srgbClr val="000000"/>
                    </a:gs>
                  </a:gsLst>
                  <a:lin ang="0" scaled="0"/>
                </a:gradFill>
              </a:rPr>
              <a:t>Learn more about Vector Databases</a:t>
            </a:r>
          </a:p>
          <a:p>
            <a:pPr lvl="0" algn="l">
              <a:defRPr/>
            </a:pPr>
            <a:r>
              <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2">
                  <a:extLst>
                    <a:ext uri="{A12FA001-AC4F-418D-AE19-62706E023703}">
                      <ahyp:hlinkClr xmlns:ahyp="http://schemas.microsoft.com/office/drawing/2018/hyperlinkcolor" val="tx"/>
                    </a:ext>
                  </a:extLst>
                </a:hlinkClick>
              </a:rPr>
              <a:t>aka.ms/AzureAISearch </a:t>
            </a:r>
            <a:endPar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B917E4E5-FDF9-50D3-3C9D-22751A61A1D8}"/>
              </a:ext>
            </a:extLst>
          </p:cNvPr>
          <p:cNvSpPr txBox="1"/>
          <p:nvPr/>
        </p:nvSpPr>
        <p:spPr>
          <a:xfrm>
            <a:off x="5937665" y="2248354"/>
            <a:ext cx="5511386"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dirty="0">
                <a:gradFill>
                  <a:gsLst>
                    <a:gs pos="6993">
                      <a:srgbClr val="000000"/>
                    </a:gs>
                    <a:gs pos="20280">
                      <a:srgbClr val="000000"/>
                    </a:gs>
                  </a:gsLst>
                  <a:lin ang="0" scaled="0"/>
                </a:gradFill>
              </a:rPr>
              <a:t>Dig more into quality evaluation details </a:t>
            </a:r>
          </a:p>
          <a:p>
            <a:pPr lvl="0" algn="l">
              <a:defRPr/>
            </a:pPr>
            <a:r>
              <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aka.ms/ragrelevance </a:t>
            </a:r>
            <a:endParaRPr lang="en-US" sz="2000" dirty="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10D14B77-5750-9F1D-8A3D-F3DDAEFB8E76}"/>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8" name="TextBox 7">
            <a:extLst>
              <a:ext uri="{FF2B5EF4-FFF2-40B4-BE49-F238E27FC236}">
                <a16:creationId xmlns:a16="http://schemas.microsoft.com/office/drawing/2014/main" id="{ABE20FBA-22C2-66D0-988D-01AA28E1600B}"/>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9" name="Group 8">
            <a:extLst>
              <a:ext uri="{FF2B5EF4-FFF2-40B4-BE49-F238E27FC236}">
                <a16:creationId xmlns:a16="http://schemas.microsoft.com/office/drawing/2014/main" id="{222A0122-978F-C127-8699-6C0F7A3A154E}"/>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10" name="Oval 9">
              <a:extLst>
                <a:ext uri="{FF2B5EF4-FFF2-40B4-BE49-F238E27FC236}">
                  <a16:creationId xmlns:a16="http://schemas.microsoft.com/office/drawing/2014/main" id="{297F1E83-1EC9-11DC-7CF8-BE51428571BB}"/>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1" name="Oval 10">
              <a:extLst>
                <a:ext uri="{FF2B5EF4-FFF2-40B4-BE49-F238E27FC236}">
                  <a16:creationId xmlns:a16="http://schemas.microsoft.com/office/drawing/2014/main" id="{8F7D80CB-EEF6-96BE-D7AC-6ADDAE1F3541}"/>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2" name="Oval 11">
              <a:extLst>
                <a:ext uri="{FF2B5EF4-FFF2-40B4-BE49-F238E27FC236}">
                  <a16:creationId xmlns:a16="http://schemas.microsoft.com/office/drawing/2014/main" id="{A5DE25A3-1C44-6999-2724-71EB203711A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3" name="Oval 12">
              <a:extLst>
                <a:ext uri="{FF2B5EF4-FFF2-40B4-BE49-F238E27FC236}">
                  <a16:creationId xmlns:a16="http://schemas.microsoft.com/office/drawing/2014/main" id="{9EFDFAB2-95EC-0C62-8030-0C1542C64F40}"/>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14" name="!!line2">
            <a:extLst>
              <a:ext uri="{FF2B5EF4-FFF2-40B4-BE49-F238E27FC236}">
                <a16:creationId xmlns:a16="http://schemas.microsoft.com/office/drawing/2014/main" id="{302069CE-AE32-731C-F5D4-CEED4D612184}"/>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line2">
            <a:extLst>
              <a:ext uri="{FF2B5EF4-FFF2-40B4-BE49-F238E27FC236}">
                <a16:creationId xmlns:a16="http://schemas.microsoft.com/office/drawing/2014/main" id="{F9ED3859-23E6-CE60-1A93-57B86276E20F}"/>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line2">
            <a:extLst>
              <a:ext uri="{FF2B5EF4-FFF2-40B4-BE49-F238E27FC236}">
                <a16:creationId xmlns:a16="http://schemas.microsoft.com/office/drawing/2014/main" id="{621CA800-703B-015C-38D0-639AD94D701E}"/>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2631858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1EE04C-6DC6-7CE8-47E0-85CF405988B6}"/>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25823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7B66-5773-B563-B496-7B9CB6C8FCB0}"/>
              </a:ext>
            </a:extLst>
          </p:cNvPr>
          <p:cNvSpPr>
            <a:spLocks noGrp="1"/>
          </p:cNvSpPr>
          <p:nvPr>
            <p:ph type="title"/>
          </p:nvPr>
        </p:nvSpPr>
        <p:spPr/>
        <p:txBody>
          <a:bodyPr wrap="square" anchor="ctr">
            <a:normAutofit/>
          </a:bodyPr>
          <a:lstStyle/>
          <a:p>
            <a:r>
              <a:rPr lang="en-US"/>
              <a:t>Machine Learning vs. Artificial Intelligence</a:t>
            </a:r>
          </a:p>
        </p:txBody>
      </p:sp>
      <p:sp>
        <p:nvSpPr>
          <p:cNvPr id="4" name="Text Placeholder 3">
            <a:extLst>
              <a:ext uri="{FF2B5EF4-FFF2-40B4-BE49-F238E27FC236}">
                <a16:creationId xmlns:a16="http://schemas.microsoft.com/office/drawing/2014/main" id="{84DDCC4A-E07F-FCA7-0C11-40CB903BB130}"/>
              </a:ext>
            </a:extLst>
          </p:cNvPr>
          <p:cNvSpPr>
            <a:spLocks noGrp="1"/>
          </p:cNvSpPr>
          <p:nvPr>
            <p:ph type="body" sz="quarter" idx="10"/>
          </p:nvPr>
        </p:nvSpPr>
        <p:spPr>
          <a:xfrm>
            <a:off x="6491199" y="1678175"/>
            <a:ext cx="5212080" cy="430887"/>
          </a:xfrm>
        </p:spPr>
        <p:txBody>
          <a:bodyPr/>
          <a:lstStyle/>
          <a:p>
            <a:r>
              <a:rPr lang="en-US" dirty="0"/>
              <a:t>Artificial Intelligence</a:t>
            </a:r>
          </a:p>
        </p:txBody>
      </p:sp>
      <p:sp>
        <p:nvSpPr>
          <p:cNvPr id="7" name="Text Placeholder 6">
            <a:extLst>
              <a:ext uri="{FF2B5EF4-FFF2-40B4-BE49-F238E27FC236}">
                <a16:creationId xmlns:a16="http://schemas.microsoft.com/office/drawing/2014/main" id="{083529DA-8115-847D-88D5-E3C52404460B}"/>
              </a:ext>
            </a:extLst>
          </p:cNvPr>
          <p:cNvSpPr>
            <a:spLocks noGrp="1"/>
          </p:cNvSpPr>
          <p:nvPr>
            <p:ph type="body" sz="quarter" idx="12"/>
          </p:nvPr>
        </p:nvSpPr>
        <p:spPr>
          <a:xfrm>
            <a:off x="624648" y="1678175"/>
            <a:ext cx="5212080" cy="430887"/>
          </a:xfrm>
        </p:spPr>
        <p:txBody>
          <a:bodyPr/>
          <a:lstStyle/>
          <a:p>
            <a:r>
              <a:rPr lang="en-US" dirty="0"/>
              <a:t>Machine Learning</a:t>
            </a:r>
          </a:p>
        </p:txBody>
      </p:sp>
      <p:sp>
        <p:nvSpPr>
          <p:cNvPr id="10" name="TextBox 9">
            <a:extLst>
              <a:ext uri="{FF2B5EF4-FFF2-40B4-BE49-F238E27FC236}">
                <a16:creationId xmlns:a16="http://schemas.microsoft.com/office/drawing/2014/main" id="{C78B0AFD-CE90-2764-BCD0-D984D3B96E5B}"/>
              </a:ext>
            </a:extLst>
          </p:cNvPr>
          <p:cNvSpPr txBox="1"/>
          <p:nvPr/>
        </p:nvSpPr>
        <p:spPr>
          <a:xfrm>
            <a:off x="624648" y="2403961"/>
            <a:ext cx="4806063" cy="249299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dirty="0">
                <a:gradFill>
                  <a:gsLst>
                    <a:gs pos="1250">
                      <a:schemeClr val="tx2"/>
                    </a:gs>
                    <a:gs pos="99000">
                      <a:schemeClr val="tx2"/>
                    </a:gs>
                  </a:gsLst>
                  <a:lin ang="5400000" scaled="0"/>
                </a:gradFill>
              </a:rPr>
              <a:t>ML is a specific type of AI that uses statistical learning algorithms to enable machines to learn from data.</a:t>
            </a:r>
          </a:p>
          <a:p>
            <a:pPr algn="l"/>
            <a:endParaRPr lang="en-US" dirty="0">
              <a:gradFill>
                <a:gsLst>
                  <a:gs pos="1250">
                    <a:schemeClr val="tx2"/>
                  </a:gs>
                  <a:gs pos="99000">
                    <a:schemeClr val="tx2"/>
                  </a:gs>
                </a:gsLst>
                <a:lin ang="5400000" scaled="0"/>
              </a:gradFill>
            </a:endParaRPr>
          </a:p>
          <a:p>
            <a:pPr marL="342900" indent="-342900" algn="l">
              <a:buFont typeface="Arial" panose="020B0604020202020204" pitchFamily="34" charset="0"/>
              <a:buChar char="•"/>
            </a:pPr>
            <a:r>
              <a:rPr lang="en-US" dirty="0">
                <a:gradFill>
                  <a:gsLst>
                    <a:gs pos="1250">
                      <a:schemeClr val="tx2"/>
                    </a:gs>
                    <a:gs pos="99000">
                      <a:schemeClr val="tx2"/>
                    </a:gs>
                  </a:gsLst>
                  <a:lin ang="5400000" scaled="0"/>
                </a:gradFill>
              </a:rPr>
              <a:t>Common types of Machine Learning include:</a:t>
            </a:r>
          </a:p>
          <a:p>
            <a:pPr marL="800100" lvl="1" indent="-342900">
              <a:buFont typeface="Arial" panose="020B0604020202020204" pitchFamily="34" charset="0"/>
              <a:buChar char="•"/>
            </a:pPr>
            <a:r>
              <a:rPr lang="en-US" dirty="0">
                <a:gradFill>
                  <a:gsLst>
                    <a:gs pos="1250">
                      <a:schemeClr val="tx2"/>
                    </a:gs>
                    <a:gs pos="99000">
                      <a:schemeClr val="tx2"/>
                    </a:gs>
                  </a:gsLst>
                  <a:lin ang="5400000" scaled="0"/>
                </a:gradFill>
              </a:rPr>
              <a:t>Statistical Modelling</a:t>
            </a:r>
          </a:p>
          <a:p>
            <a:pPr marL="800100" lvl="1" indent="-342900">
              <a:buFont typeface="Arial" panose="020B0604020202020204" pitchFamily="34" charset="0"/>
              <a:buChar char="•"/>
            </a:pPr>
            <a:r>
              <a:rPr lang="en-US" dirty="0">
                <a:gradFill>
                  <a:gsLst>
                    <a:gs pos="1250">
                      <a:schemeClr val="tx2"/>
                    </a:gs>
                    <a:gs pos="99000">
                      <a:schemeClr val="tx2"/>
                    </a:gs>
                  </a:gsLst>
                  <a:lin ang="5400000" scaled="0"/>
                </a:gradFill>
              </a:rPr>
              <a:t>Classification</a:t>
            </a:r>
          </a:p>
          <a:p>
            <a:pPr marL="800100" lvl="1" indent="-342900">
              <a:buFont typeface="Arial" panose="020B0604020202020204" pitchFamily="34" charset="0"/>
              <a:buChar char="•"/>
            </a:pPr>
            <a:r>
              <a:rPr lang="en-US" dirty="0">
                <a:gradFill>
                  <a:gsLst>
                    <a:gs pos="1250">
                      <a:schemeClr val="tx2"/>
                    </a:gs>
                    <a:gs pos="99000">
                      <a:schemeClr val="tx2"/>
                    </a:gs>
                  </a:gsLst>
                  <a:lin ang="5400000" scaled="0"/>
                </a:gradFill>
              </a:rPr>
              <a:t>Natural Language Processing</a:t>
            </a:r>
            <a:endParaRPr lang="en-US"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2BD3B3FE-92C9-B6C7-AE1A-894719588384}"/>
              </a:ext>
            </a:extLst>
          </p:cNvPr>
          <p:cNvSpPr txBox="1"/>
          <p:nvPr/>
        </p:nvSpPr>
        <p:spPr>
          <a:xfrm>
            <a:off x="6367631" y="2373641"/>
            <a:ext cx="5001054" cy="3139321"/>
          </a:xfrm>
          <a:prstGeom prst="rect">
            <a:avLst/>
          </a:prstGeom>
          <a:noFill/>
        </p:spPr>
        <p:txBody>
          <a:bodyPr wrap="square">
            <a:spAutoFit/>
          </a:bodyPr>
          <a:lstStyle/>
          <a:p>
            <a:pPr marL="285750" indent="-285750">
              <a:buFont typeface="Arial" panose="020B0604020202020204" pitchFamily="34" charset="0"/>
              <a:buChar char="•"/>
            </a:pPr>
            <a:r>
              <a:rPr lang="en-US" sz="1800" dirty="0">
                <a:gradFill>
                  <a:gsLst>
                    <a:gs pos="1250">
                      <a:schemeClr val="tx2"/>
                    </a:gs>
                    <a:gs pos="99000">
                      <a:schemeClr val="tx2"/>
                    </a:gs>
                  </a:gsLst>
                  <a:lin ang="5400000" scaled="0"/>
                </a:gradFill>
              </a:rPr>
              <a:t>AI systems can perform complex tasks, such as “understanding” natural language, recognizing faces or emotions, and making recommendations.</a:t>
            </a:r>
          </a:p>
          <a:p>
            <a:pPr marL="285750" indent="-285750">
              <a:buFont typeface="Arial" panose="020B0604020202020204" pitchFamily="34" charset="0"/>
              <a:buChar char="•"/>
            </a:pPr>
            <a:r>
              <a:rPr lang="en-US" dirty="0">
                <a:gradFill>
                  <a:gsLst>
                    <a:gs pos="1250">
                      <a:schemeClr val="tx2"/>
                    </a:gs>
                    <a:gs pos="99000">
                      <a:schemeClr val="tx2"/>
                    </a:gs>
                  </a:gsLst>
                  <a:lin ang="5400000" scaled="0"/>
                </a:gradFill>
              </a:rPr>
              <a:t>Large Language Models are a form of Artificial Intelligence</a:t>
            </a:r>
          </a:p>
          <a:p>
            <a:pPr marL="285750" indent="-285750">
              <a:buFont typeface="Arial" panose="020B0604020202020204" pitchFamily="34" charset="0"/>
              <a:buChar char="•"/>
            </a:pPr>
            <a:r>
              <a:rPr lang="en-US" sz="1800" dirty="0">
                <a:gradFill>
                  <a:gsLst>
                    <a:gs pos="1250">
                      <a:schemeClr val="tx2"/>
                    </a:gs>
                    <a:gs pos="99000">
                      <a:schemeClr val="tx2"/>
                    </a:gs>
                  </a:gsLst>
                  <a:lin ang="5400000" scaled="0"/>
                </a:gradFill>
              </a:rPr>
              <a:t>AI can involve ML and other techniques to achieve a range of capabilities such as perception, reasoning and natural language processing.</a:t>
            </a:r>
          </a:p>
          <a:p>
            <a:pPr marL="285750" indent="-285750">
              <a:buFont typeface="Arial" panose="020B0604020202020204" pitchFamily="34" charset="0"/>
              <a:buChar char="•"/>
            </a:pPr>
            <a:endParaRPr lang="en-US" dirty="0"/>
          </a:p>
        </p:txBody>
      </p:sp>
      <p:grpSp>
        <p:nvGrpSpPr>
          <p:cNvPr id="18" name="Group 17">
            <a:extLst>
              <a:ext uri="{FF2B5EF4-FFF2-40B4-BE49-F238E27FC236}">
                <a16:creationId xmlns:a16="http://schemas.microsoft.com/office/drawing/2014/main" id="{519B55BC-68C5-72F8-D058-BA6DA0AAAA4D}"/>
              </a:ext>
            </a:extLst>
          </p:cNvPr>
          <p:cNvGrpSpPr/>
          <p:nvPr/>
        </p:nvGrpSpPr>
        <p:grpSpPr>
          <a:xfrm>
            <a:off x="2290119" y="5584092"/>
            <a:ext cx="7869400" cy="1001536"/>
            <a:chOff x="2290119" y="5584092"/>
            <a:chExt cx="7869400" cy="1001536"/>
          </a:xfrm>
        </p:grpSpPr>
        <p:sp>
          <p:nvSpPr>
            <p:cNvPr id="17" name="Rectangle 16">
              <a:extLst>
                <a:ext uri="{FF2B5EF4-FFF2-40B4-BE49-F238E27FC236}">
                  <a16:creationId xmlns:a16="http://schemas.microsoft.com/office/drawing/2014/main" id="{7840B45C-2CD8-2951-E443-75AF1D7DE0F5}"/>
                </a:ext>
              </a:extLst>
            </p:cNvPr>
            <p:cNvSpPr/>
            <p:nvPr/>
          </p:nvSpPr>
          <p:spPr bwMode="auto">
            <a:xfrm>
              <a:off x="2290119" y="5584092"/>
              <a:ext cx="7525264" cy="100153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C7AEBBF6-3F70-4FD5-9BA9-BEEA19C37ABF}"/>
                </a:ext>
              </a:extLst>
            </p:cNvPr>
            <p:cNvSpPr txBox="1"/>
            <p:nvPr/>
          </p:nvSpPr>
          <p:spPr>
            <a:xfrm>
              <a:off x="3370732" y="5731374"/>
              <a:ext cx="6788787" cy="646331"/>
            </a:xfrm>
            <a:prstGeom prst="rect">
              <a:avLst/>
            </a:prstGeom>
            <a:noFill/>
          </p:spPr>
          <p:txBody>
            <a:bodyPr wrap="square">
              <a:spAutoFit/>
            </a:bodyPr>
            <a:lstStyle/>
            <a:p>
              <a:r>
                <a:rPr lang="en-US" sz="1800" dirty="0">
                  <a:gradFill>
                    <a:gsLst>
                      <a:gs pos="1250">
                        <a:schemeClr val="tx2"/>
                      </a:gs>
                      <a:gs pos="99000">
                        <a:schemeClr val="tx2"/>
                      </a:gs>
                    </a:gsLst>
                    <a:lin ang="5400000" scaled="0"/>
                  </a:gradFill>
                </a:rPr>
                <a:t>AI and ML are not mutually exclusive. </a:t>
              </a:r>
            </a:p>
            <a:p>
              <a:r>
                <a:rPr lang="en-US" sz="1800" dirty="0">
                  <a:gradFill>
                    <a:gsLst>
                      <a:gs pos="1250">
                        <a:schemeClr val="tx2"/>
                      </a:gs>
                      <a:gs pos="99000">
                        <a:schemeClr val="tx2"/>
                      </a:gs>
                    </a:gsLst>
                    <a:lin ang="5400000" scaled="0"/>
                  </a:gradFill>
                </a:rPr>
                <a:t>ML is often used to train AI models to perform a specific task</a:t>
              </a:r>
              <a:endParaRPr lang="en-US" dirty="0"/>
            </a:p>
          </p:txBody>
        </p:sp>
        <p:pic>
          <p:nvPicPr>
            <p:cNvPr id="16" name="Graphic 15" descr="Badge New with solid fill">
              <a:extLst>
                <a:ext uri="{FF2B5EF4-FFF2-40B4-BE49-F238E27FC236}">
                  <a16:creationId xmlns:a16="http://schemas.microsoft.com/office/drawing/2014/main" id="{61637A35-FEFD-AABA-D3B3-48524EAEC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76617" y="5621686"/>
              <a:ext cx="914400" cy="914400"/>
            </a:xfrm>
            <a:prstGeom prst="rect">
              <a:avLst/>
            </a:prstGeom>
          </p:spPr>
        </p:pic>
      </p:grpSp>
    </p:spTree>
    <p:extLst>
      <p:ext uri="{BB962C8B-B14F-4D97-AF65-F5344CB8AC3E}">
        <p14:creationId xmlns:p14="http://schemas.microsoft.com/office/powerpoint/2010/main" val="3305579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Left-right Arrow 16">
            <a:extLst>
              <a:ext uri="{FF2B5EF4-FFF2-40B4-BE49-F238E27FC236}">
                <a16:creationId xmlns:a16="http://schemas.microsoft.com/office/drawing/2014/main" id="{C7061408-A6C9-CB1C-3E19-4F5B9E792A6E}"/>
              </a:ext>
            </a:extLst>
          </p:cNvPr>
          <p:cNvSpPr/>
          <p:nvPr/>
        </p:nvSpPr>
        <p:spPr bwMode="auto">
          <a:xfrm rot="5400000">
            <a:off x="3776843" y="3286212"/>
            <a:ext cx="1390135" cy="25546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08C68C53-B145-D72B-CFEA-76A866573369}"/>
              </a:ext>
            </a:extLst>
          </p:cNvPr>
          <p:cNvSpPr>
            <a:spLocks noGrp="1"/>
          </p:cNvSpPr>
          <p:nvPr>
            <p:ph type="title"/>
          </p:nvPr>
        </p:nvSpPr>
        <p:spPr/>
        <p:txBody>
          <a:bodyPr/>
          <a:lstStyle/>
          <a:p>
            <a:r>
              <a:rPr lang="en-US" dirty="0"/>
              <a:t>AI != ChatGPT</a:t>
            </a:r>
          </a:p>
        </p:txBody>
      </p:sp>
      <p:pic>
        <p:nvPicPr>
          <p:cNvPr id="8" name="Picture Placeholder 7" descr="A cell phone with text on it&#10;&#10;Description automatically generated">
            <a:extLst>
              <a:ext uri="{FF2B5EF4-FFF2-40B4-BE49-F238E27FC236}">
                <a16:creationId xmlns:a16="http://schemas.microsoft.com/office/drawing/2014/main" id="{E70CACCF-62E6-1336-752B-EF0A161B15CF}"/>
              </a:ext>
            </a:extLst>
          </p:cNvPr>
          <p:cNvPicPr>
            <a:picLocks noGrp="1" noChangeAspect="1"/>
          </p:cNvPicPr>
          <p:nvPr>
            <p:ph type="pic" sz="quarter" idx="11"/>
          </p:nvPr>
        </p:nvPicPr>
        <p:blipFill>
          <a:blip r:embed="rId3">
            <a:extLst>
              <a:ext uri="{837473B0-CC2E-450A-ABE3-18F120FF3D39}">
                <a1611:picAttrSrcUrl xmlns:a1611="http://schemas.microsoft.com/office/drawing/2016/11/main" r:id="rId4"/>
              </a:ext>
            </a:extLst>
          </a:blip>
          <a:srcRect l="16367" r="16367"/>
          <a:stretch>
            <a:fillRect/>
          </a:stretch>
        </p:blipFill>
        <p:spPr/>
      </p:pic>
      <p:sp>
        <p:nvSpPr>
          <p:cNvPr id="10" name="Rectangle 9">
            <a:extLst>
              <a:ext uri="{FF2B5EF4-FFF2-40B4-BE49-F238E27FC236}">
                <a16:creationId xmlns:a16="http://schemas.microsoft.com/office/drawing/2014/main" id="{6470F0FA-5F9A-897A-AC85-B337142130C5}"/>
              </a:ext>
            </a:extLst>
          </p:cNvPr>
          <p:cNvSpPr/>
          <p:nvPr/>
        </p:nvSpPr>
        <p:spPr bwMode="auto">
          <a:xfrm>
            <a:off x="3069419" y="1854567"/>
            <a:ext cx="2804984" cy="72904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Web UI</a:t>
            </a:r>
          </a:p>
        </p:txBody>
      </p:sp>
      <p:sp>
        <p:nvSpPr>
          <p:cNvPr id="12" name="Rectangle 11">
            <a:extLst>
              <a:ext uri="{FF2B5EF4-FFF2-40B4-BE49-F238E27FC236}">
                <a16:creationId xmlns:a16="http://schemas.microsoft.com/office/drawing/2014/main" id="{D09557DC-F318-B28A-578C-604818EC2E31}"/>
              </a:ext>
            </a:extLst>
          </p:cNvPr>
          <p:cNvSpPr/>
          <p:nvPr/>
        </p:nvSpPr>
        <p:spPr bwMode="auto">
          <a:xfrm>
            <a:off x="3069419" y="4170405"/>
            <a:ext cx="2804984"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Chat Completions Model</a:t>
            </a:r>
          </a:p>
        </p:txBody>
      </p:sp>
      <p:sp>
        <p:nvSpPr>
          <p:cNvPr id="13" name="Rectangle 12">
            <a:extLst>
              <a:ext uri="{FF2B5EF4-FFF2-40B4-BE49-F238E27FC236}">
                <a16:creationId xmlns:a16="http://schemas.microsoft.com/office/drawing/2014/main" id="{4E15FDE7-2D37-0003-078B-ECEC67E79BBE}"/>
              </a:ext>
            </a:extLst>
          </p:cNvPr>
          <p:cNvSpPr/>
          <p:nvPr/>
        </p:nvSpPr>
        <p:spPr bwMode="auto">
          <a:xfrm>
            <a:off x="3069419" y="3012486"/>
            <a:ext cx="2804984"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Tokenizer</a:t>
            </a:r>
          </a:p>
        </p:txBody>
      </p:sp>
      <p:sp>
        <p:nvSpPr>
          <p:cNvPr id="14" name="Rectangle 13">
            <a:extLst>
              <a:ext uri="{FF2B5EF4-FFF2-40B4-BE49-F238E27FC236}">
                <a16:creationId xmlns:a16="http://schemas.microsoft.com/office/drawing/2014/main" id="{38748823-EDC8-BCA3-C048-498337BC9EDD}"/>
              </a:ext>
            </a:extLst>
          </p:cNvPr>
          <p:cNvSpPr/>
          <p:nvPr/>
        </p:nvSpPr>
        <p:spPr bwMode="auto">
          <a:xfrm>
            <a:off x="617837" y="4170405"/>
            <a:ext cx="1655805"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System Prompt</a:t>
            </a:r>
          </a:p>
        </p:txBody>
      </p:sp>
      <p:sp>
        <p:nvSpPr>
          <p:cNvPr id="15" name="Rectangle 14">
            <a:extLst>
              <a:ext uri="{FF2B5EF4-FFF2-40B4-BE49-F238E27FC236}">
                <a16:creationId xmlns:a16="http://schemas.microsoft.com/office/drawing/2014/main" id="{1405A4E3-3604-2C65-D3A8-34ACE660D021}"/>
              </a:ext>
            </a:extLst>
          </p:cNvPr>
          <p:cNvSpPr/>
          <p:nvPr/>
        </p:nvSpPr>
        <p:spPr bwMode="auto">
          <a:xfrm>
            <a:off x="383059" y="1854567"/>
            <a:ext cx="2125363" cy="729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Logging + Authentication</a:t>
            </a:r>
          </a:p>
        </p:txBody>
      </p:sp>
      <p:sp>
        <p:nvSpPr>
          <p:cNvPr id="16" name="Left-right Arrow 15">
            <a:extLst>
              <a:ext uri="{FF2B5EF4-FFF2-40B4-BE49-F238E27FC236}">
                <a16:creationId xmlns:a16="http://schemas.microsoft.com/office/drawing/2014/main" id="{073E02C2-61CA-DEB2-246B-1A60AD9D39DB}"/>
              </a:ext>
            </a:extLst>
          </p:cNvPr>
          <p:cNvSpPr/>
          <p:nvPr/>
        </p:nvSpPr>
        <p:spPr bwMode="auto">
          <a:xfrm>
            <a:off x="2557849" y="2072046"/>
            <a:ext cx="462143" cy="29409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id="{26824439-DA94-2CC7-B080-07103E7B5222}"/>
              </a:ext>
            </a:extLst>
          </p:cNvPr>
          <p:cNvSpPr/>
          <p:nvPr/>
        </p:nvSpPr>
        <p:spPr bwMode="auto">
          <a:xfrm>
            <a:off x="3862722" y="5251620"/>
            <a:ext cx="1218375" cy="114917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Model</a:t>
            </a:r>
          </a:p>
        </p:txBody>
      </p:sp>
      <p:sp>
        <p:nvSpPr>
          <p:cNvPr id="19" name="Up Arrow 18">
            <a:extLst>
              <a:ext uri="{FF2B5EF4-FFF2-40B4-BE49-F238E27FC236}">
                <a16:creationId xmlns:a16="http://schemas.microsoft.com/office/drawing/2014/main" id="{6C17EEF2-BE3F-2155-7019-D8B6C9FB63F5}"/>
              </a:ext>
            </a:extLst>
          </p:cNvPr>
          <p:cNvSpPr/>
          <p:nvPr/>
        </p:nvSpPr>
        <p:spPr bwMode="auto">
          <a:xfrm>
            <a:off x="4326099" y="4973591"/>
            <a:ext cx="291619" cy="574589"/>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Up Arrow 19">
            <a:extLst>
              <a:ext uri="{FF2B5EF4-FFF2-40B4-BE49-F238E27FC236}">
                <a16:creationId xmlns:a16="http://schemas.microsoft.com/office/drawing/2014/main" id="{789F98F1-1350-F424-684F-0A1622526E64}"/>
              </a:ext>
            </a:extLst>
          </p:cNvPr>
          <p:cNvSpPr/>
          <p:nvPr/>
        </p:nvSpPr>
        <p:spPr bwMode="auto">
          <a:xfrm rot="5400000">
            <a:off x="2492975" y="4153723"/>
            <a:ext cx="294089" cy="75994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4037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animBg="1"/>
      <p:bldP spid="13" grpId="0" animBg="1"/>
      <p:bldP spid="14" grpId="0" animBg="1"/>
      <p:bldP spid="15" grpId="0" animBg="1"/>
      <p:bldP spid="16"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751E2D-3EFC-AE77-8437-1EAB310D22D9}"/>
              </a:ext>
            </a:extLst>
          </p:cNvPr>
          <p:cNvSpPr>
            <a:spLocks noGrp="1"/>
          </p:cNvSpPr>
          <p:nvPr>
            <p:ph type="title"/>
          </p:nvPr>
        </p:nvSpPr>
        <p:spPr/>
        <p:txBody>
          <a:bodyPr/>
          <a:lstStyle/>
          <a:p>
            <a:r>
              <a:rPr lang="en-US" dirty="0"/>
              <a:t>OpenAI Models</a:t>
            </a:r>
          </a:p>
        </p:txBody>
      </p:sp>
      <p:graphicFrame>
        <p:nvGraphicFramePr>
          <p:cNvPr id="8" name="Table 7">
            <a:extLst>
              <a:ext uri="{FF2B5EF4-FFF2-40B4-BE49-F238E27FC236}">
                <a16:creationId xmlns:a16="http://schemas.microsoft.com/office/drawing/2014/main" id="{C361B616-1AEB-150D-6B32-B9E3DD13E043}"/>
              </a:ext>
            </a:extLst>
          </p:cNvPr>
          <p:cNvGraphicFramePr>
            <a:graphicFrameLocks noGrp="1"/>
          </p:cNvGraphicFramePr>
          <p:nvPr>
            <p:extLst>
              <p:ext uri="{D42A27DB-BD31-4B8C-83A1-F6EECF244321}">
                <p14:modId xmlns:p14="http://schemas.microsoft.com/office/powerpoint/2010/main" val="696983717"/>
              </p:ext>
            </p:extLst>
          </p:nvPr>
        </p:nvGraphicFramePr>
        <p:xfrm>
          <a:off x="588261" y="1511122"/>
          <a:ext cx="11333537" cy="4889678"/>
        </p:xfrm>
        <a:graphic>
          <a:graphicData uri="http://schemas.openxmlformats.org/drawingml/2006/table">
            <a:tbl>
              <a:tblPr firstRow="1" bandRow="1">
                <a:tableStyleId>{3B4B98B0-60AC-42C2-AFA5-B58CD77FA1E5}</a:tableStyleId>
              </a:tblPr>
              <a:tblGrid>
                <a:gridCol w="2093155">
                  <a:extLst>
                    <a:ext uri="{9D8B030D-6E8A-4147-A177-3AD203B41FA5}">
                      <a16:colId xmlns:a16="http://schemas.microsoft.com/office/drawing/2014/main" val="3261642315"/>
                    </a:ext>
                  </a:extLst>
                </a:gridCol>
                <a:gridCol w="9240382">
                  <a:extLst>
                    <a:ext uri="{9D8B030D-6E8A-4147-A177-3AD203B41FA5}">
                      <a16:colId xmlns:a16="http://schemas.microsoft.com/office/drawing/2014/main" val="2532821440"/>
                    </a:ext>
                  </a:extLst>
                </a:gridCol>
              </a:tblGrid>
              <a:tr h="341368">
                <a:tc>
                  <a:txBody>
                    <a:bodyPr/>
                    <a:lstStyle/>
                    <a:p>
                      <a:pPr algn="l" fontAlgn="b"/>
                      <a:r>
                        <a:rPr lang="en-AU" sz="2400" b="1" cap="all">
                          <a:effectLst/>
                        </a:rPr>
                        <a:t>MODEL</a:t>
                      </a:r>
                    </a:p>
                  </a:txBody>
                  <a:tcPr marL="25276" marR="21063" marT="12638" marB="7899" anchor="b"/>
                </a:tc>
                <a:tc>
                  <a:txBody>
                    <a:bodyPr/>
                    <a:lstStyle/>
                    <a:p>
                      <a:pPr algn="l" fontAlgn="b"/>
                      <a:r>
                        <a:rPr lang="en-AU" sz="2400" b="1" cap="all" dirty="0">
                          <a:effectLst/>
                        </a:rPr>
                        <a:t>DESCRIPTION</a:t>
                      </a:r>
                    </a:p>
                  </a:txBody>
                  <a:tcPr marL="21063" marR="25276" marT="12638" marB="7899" anchor="b"/>
                </a:tc>
                <a:extLst>
                  <a:ext uri="{0D108BD9-81ED-4DB2-BD59-A6C34878D82A}">
                    <a16:rowId xmlns:a16="http://schemas.microsoft.com/office/drawing/2014/main" val="1246602539"/>
                  </a:ext>
                </a:extLst>
              </a:tr>
              <a:tr h="591519">
                <a:tc>
                  <a:txBody>
                    <a:bodyPr/>
                    <a:lstStyle/>
                    <a:p>
                      <a:pPr fontAlgn="t"/>
                      <a:r>
                        <a:rPr lang="en-AU" sz="2400" u="none" strike="noStrike">
                          <a:effectLst/>
                          <a:hlinkClick r:id="rId2"/>
                        </a:rPr>
                        <a:t>GPT-4o</a:t>
                      </a:r>
                      <a:endParaRPr lang="en-AU" sz="2400">
                        <a:effectLst/>
                      </a:endParaRPr>
                    </a:p>
                  </a:txBody>
                  <a:tcPr marL="25276" marR="21063" marT="21063" marB="21063"/>
                </a:tc>
                <a:tc>
                  <a:txBody>
                    <a:bodyPr/>
                    <a:lstStyle/>
                    <a:p>
                      <a:pPr fontAlgn="t"/>
                      <a:r>
                        <a:rPr lang="en-AU" sz="2400" dirty="0">
                          <a:effectLst/>
                        </a:rPr>
                        <a:t>GPT for complex, multi-step tasks</a:t>
                      </a:r>
                    </a:p>
                  </a:txBody>
                  <a:tcPr marL="21063" marR="25276" marT="21063" marB="21063"/>
                </a:tc>
                <a:extLst>
                  <a:ext uri="{0D108BD9-81ED-4DB2-BD59-A6C34878D82A}">
                    <a16:rowId xmlns:a16="http://schemas.microsoft.com/office/drawing/2014/main" val="2870232809"/>
                  </a:ext>
                </a:extLst>
              </a:tr>
              <a:tr h="591519">
                <a:tc>
                  <a:txBody>
                    <a:bodyPr/>
                    <a:lstStyle/>
                    <a:p>
                      <a:pPr fontAlgn="t"/>
                      <a:r>
                        <a:rPr lang="en-AU" sz="2400" u="none" strike="noStrike">
                          <a:effectLst/>
                          <a:hlinkClick r:id="rId3"/>
                        </a:rPr>
                        <a:t>GPT-4o mini</a:t>
                      </a:r>
                      <a:endParaRPr lang="en-AU" sz="2400">
                        <a:effectLst/>
                      </a:endParaRPr>
                    </a:p>
                  </a:txBody>
                  <a:tcPr marL="25276" marR="21063" marT="21063" marB="21063"/>
                </a:tc>
                <a:tc>
                  <a:txBody>
                    <a:bodyPr/>
                    <a:lstStyle/>
                    <a:p>
                      <a:pPr fontAlgn="t"/>
                      <a:r>
                        <a:rPr lang="en-AU" sz="2400" dirty="0">
                          <a:effectLst/>
                        </a:rPr>
                        <a:t>GPT for fast, lightweight tasks</a:t>
                      </a:r>
                    </a:p>
                  </a:txBody>
                  <a:tcPr marL="21063" marR="25276" marT="21063" marB="21063"/>
                </a:tc>
                <a:extLst>
                  <a:ext uri="{0D108BD9-81ED-4DB2-BD59-A6C34878D82A}">
                    <a16:rowId xmlns:a16="http://schemas.microsoft.com/office/drawing/2014/main" val="977893210"/>
                  </a:ext>
                </a:extLst>
              </a:tr>
              <a:tr h="683953">
                <a:tc>
                  <a:txBody>
                    <a:bodyPr/>
                    <a:lstStyle/>
                    <a:p>
                      <a:pPr fontAlgn="t"/>
                      <a:r>
                        <a:rPr lang="en-AU" sz="2400" u="none" strike="noStrike" dirty="0">
                          <a:effectLst/>
                          <a:hlinkClick r:id="rId4"/>
                        </a:rPr>
                        <a:t>DALL·E</a:t>
                      </a:r>
                      <a:endParaRPr lang="en-AU" sz="2400" dirty="0">
                        <a:effectLst/>
                      </a:endParaRPr>
                    </a:p>
                  </a:txBody>
                  <a:tcPr marL="25276" marR="21063" marT="21063" marB="21063"/>
                </a:tc>
                <a:tc>
                  <a:txBody>
                    <a:bodyPr/>
                    <a:lstStyle/>
                    <a:p>
                      <a:pPr fontAlgn="t"/>
                      <a:r>
                        <a:rPr lang="en-AU" sz="2400" dirty="0">
                          <a:effectLst/>
                        </a:rPr>
                        <a:t>A model that can generate and edit images given a natural language prompt</a:t>
                      </a:r>
                    </a:p>
                  </a:txBody>
                  <a:tcPr marL="21063" marR="25276" marT="21063" marB="21063"/>
                </a:tc>
                <a:extLst>
                  <a:ext uri="{0D108BD9-81ED-4DB2-BD59-A6C34878D82A}">
                    <a16:rowId xmlns:a16="http://schemas.microsoft.com/office/drawing/2014/main" val="3525411774"/>
                  </a:ext>
                </a:extLst>
              </a:tr>
              <a:tr h="683953">
                <a:tc>
                  <a:txBody>
                    <a:bodyPr/>
                    <a:lstStyle/>
                    <a:p>
                      <a:pPr fontAlgn="t"/>
                      <a:r>
                        <a:rPr lang="en-AU" sz="2400" u="none" strike="noStrike">
                          <a:effectLst/>
                          <a:hlinkClick r:id="rId5"/>
                        </a:rPr>
                        <a:t>TTS</a:t>
                      </a:r>
                      <a:endParaRPr lang="en-AU" sz="2400">
                        <a:effectLst/>
                      </a:endParaRPr>
                    </a:p>
                  </a:txBody>
                  <a:tcPr marL="25276" marR="21063" marT="21063" marB="21063"/>
                </a:tc>
                <a:tc>
                  <a:txBody>
                    <a:bodyPr/>
                    <a:lstStyle/>
                    <a:p>
                      <a:pPr fontAlgn="t"/>
                      <a:r>
                        <a:rPr lang="en-AU" sz="2400" dirty="0">
                          <a:effectLst/>
                        </a:rPr>
                        <a:t>A set of models that can convert text into natural sounding spoken audio</a:t>
                      </a:r>
                    </a:p>
                  </a:txBody>
                  <a:tcPr marL="21063" marR="25276" marT="21063" marB="21063"/>
                </a:tc>
                <a:extLst>
                  <a:ext uri="{0D108BD9-81ED-4DB2-BD59-A6C34878D82A}">
                    <a16:rowId xmlns:a16="http://schemas.microsoft.com/office/drawing/2014/main" val="1759122234"/>
                  </a:ext>
                </a:extLst>
              </a:tr>
              <a:tr h="366362">
                <a:tc>
                  <a:txBody>
                    <a:bodyPr/>
                    <a:lstStyle/>
                    <a:p>
                      <a:pPr fontAlgn="t"/>
                      <a:r>
                        <a:rPr lang="en-AU" sz="2400" u="none" strike="noStrike">
                          <a:effectLst/>
                          <a:hlinkClick r:id="rId6"/>
                        </a:rPr>
                        <a:t>Whisper</a:t>
                      </a:r>
                      <a:endParaRPr lang="en-AU" sz="2400">
                        <a:effectLst/>
                      </a:endParaRPr>
                    </a:p>
                  </a:txBody>
                  <a:tcPr marL="25276" marR="21063" marT="21063" marB="21063"/>
                </a:tc>
                <a:tc>
                  <a:txBody>
                    <a:bodyPr/>
                    <a:lstStyle/>
                    <a:p>
                      <a:pPr fontAlgn="t"/>
                      <a:r>
                        <a:rPr lang="en-AU" sz="2400">
                          <a:effectLst/>
                        </a:rPr>
                        <a:t>A model that can convert audio into text</a:t>
                      </a:r>
                    </a:p>
                  </a:txBody>
                  <a:tcPr marL="21063" marR="25276" marT="21063" marB="21063"/>
                </a:tc>
                <a:extLst>
                  <a:ext uri="{0D108BD9-81ED-4DB2-BD59-A6C34878D82A}">
                    <a16:rowId xmlns:a16="http://schemas.microsoft.com/office/drawing/2014/main" val="3640404816"/>
                  </a:ext>
                </a:extLst>
              </a:tr>
              <a:tr h="591519">
                <a:tc>
                  <a:txBody>
                    <a:bodyPr/>
                    <a:lstStyle/>
                    <a:p>
                      <a:pPr fontAlgn="t"/>
                      <a:r>
                        <a:rPr lang="en-AU" sz="2400" u="none" strike="noStrike">
                          <a:effectLst/>
                          <a:hlinkClick r:id="rId7"/>
                        </a:rPr>
                        <a:t>Embeddings</a:t>
                      </a:r>
                      <a:endParaRPr lang="en-AU" sz="2400">
                        <a:effectLst/>
                      </a:endParaRPr>
                    </a:p>
                  </a:txBody>
                  <a:tcPr marL="25276" marR="21063" marT="21063" marB="21063"/>
                </a:tc>
                <a:tc>
                  <a:txBody>
                    <a:bodyPr/>
                    <a:lstStyle/>
                    <a:p>
                      <a:pPr fontAlgn="t"/>
                      <a:r>
                        <a:rPr lang="en-AU" sz="2400">
                          <a:effectLst/>
                        </a:rPr>
                        <a:t>A set of models that can convert text into a numerical form</a:t>
                      </a:r>
                    </a:p>
                  </a:txBody>
                  <a:tcPr marL="21063" marR="25276" marT="21063" marB="21063"/>
                </a:tc>
                <a:extLst>
                  <a:ext uri="{0D108BD9-81ED-4DB2-BD59-A6C34878D82A}">
                    <a16:rowId xmlns:a16="http://schemas.microsoft.com/office/drawing/2014/main" val="3582000381"/>
                  </a:ext>
                </a:extLst>
              </a:tr>
              <a:tr h="683953">
                <a:tc>
                  <a:txBody>
                    <a:bodyPr/>
                    <a:lstStyle/>
                    <a:p>
                      <a:pPr fontAlgn="t"/>
                      <a:r>
                        <a:rPr lang="en-AU" sz="2400" u="none" strike="noStrike" dirty="0">
                          <a:effectLst/>
                          <a:hlinkClick r:id="rId8"/>
                        </a:rPr>
                        <a:t>Moderation</a:t>
                      </a:r>
                      <a:endParaRPr lang="en-AU" sz="2400" dirty="0">
                        <a:effectLst/>
                      </a:endParaRPr>
                    </a:p>
                  </a:txBody>
                  <a:tcPr marL="25276" marR="21063" marT="21063" marB="21063"/>
                </a:tc>
                <a:tc>
                  <a:txBody>
                    <a:bodyPr/>
                    <a:lstStyle/>
                    <a:p>
                      <a:pPr fontAlgn="t"/>
                      <a:r>
                        <a:rPr lang="en-AU" sz="2400" dirty="0">
                          <a:effectLst/>
                        </a:rPr>
                        <a:t>A fine-tuned model that can detect whether text may be sensitive or unsafe</a:t>
                      </a:r>
                    </a:p>
                  </a:txBody>
                  <a:tcPr marL="21063" marR="25276" marT="21063" marB="21063"/>
                </a:tc>
                <a:extLst>
                  <a:ext uri="{0D108BD9-81ED-4DB2-BD59-A6C34878D82A}">
                    <a16:rowId xmlns:a16="http://schemas.microsoft.com/office/drawing/2014/main" val="2321659259"/>
                  </a:ext>
                </a:extLst>
              </a:tr>
            </a:tbl>
          </a:graphicData>
        </a:graphic>
      </p:graphicFrame>
    </p:spTree>
    <p:extLst>
      <p:ext uri="{BB962C8B-B14F-4D97-AF65-F5344CB8AC3E}">
        <p14:creationId xmlns:p14="http://schemas.microsoft.com/office/powerpoint/2010/main" val="1397555136"/>
      </p:ext>
    </p:extLst>
  </p:cSld>
  <p:clrMapOvr>
    <a:masterClrMapping/>
  </p:clrMapOvr>
  <p:transition>
    <p:fade/>
  </p:transition>
</p:sld>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3.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Networking Overview - Brief</Template>
  <TotalTime>2547</TotalTime>
  <Words>3799</Words>
  <Application>Microsoft Office PowerPoint</Application>
  <PresentationFormat>Widescreen</PresentationFormat>
  <Paragraphs>680</Paragraphs>
  <Slides>58</Slides>
  <Notes>43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Aptos</vt:lpstr>
      <vt:lpstr>Arial</vt:lpstr>
      <vt:lpstr>Calibri</vt:lpstr>
      <vt:lpstr>Consolas</vt:lpstr>
      <vt:lpstr>Menlo</vt:lpstr>
      <vt:lpstr>Segoe Sans Display Semibold</vt:lpstr>
      <vt:lpstr>Segoe UI</vt:lpstr>
      <vt:lpstr>Segoe UI Semibold</vt:lpstr>
      <vt:lpstr>Segoe UI Semilight</vt:lpstr>
      <vt:lpstr>Segoe UI Variable Display Semib</vt:lpstr>
      <vt:lpstr>Segoe UI Variable Display Semibold</vt:lpstr>
      <vt:lpstr>Segoe UI Variable Small</vt:lpstr>
      <vt:lpstr>System Font Regular</vt:lpstr>
      <vt:lpstr>Wingdings</vt:lpstr>
      <vt:lpstr>Work Sans</vt:lpstr>
      <vt:lpstr>2_WHITE TEMPLATE</vt:lpstr>
      <vt:lpstr>Microsoft Build 16:9 Template Dark</vt:lpstr>
      <vt:lpstr>Microsoft AI Tour 16:9 Template Light</vt:lpstr>
      <vt:lpstr>Introduction to data-driven AI applications and multi-modal search</vt:lpstr>
      <vt:lpstr>Agenda</vt:lpstr>
      <vt:lpstr>About your Speaker</vt:lpstr>
      <vt:lpstr>Prerequisites for this workshop</vt:lpstr>
      <vt:lpstr>Structure of the workshop</vt:lpstr>
      <vt:lpstr>Demo</vt:lpstr>
      <vt:lpstr>Machine Learning vs. Artificial Intelligence</vt:lpstr>
      <vt:lpstr>AI != ChatGPT</vt:lpstr>
      <vt:lpstr>OpenAI Models</vt:lpstr>
      <vt:lpstr>LLM: Large Language Model</vt:lpstr>
      <vt:lpstr>Popular LLMs</vt:lpstr>
      <vt:lpstr>Using OpenAI LLMs: Python 🐍</vt:lpstr>
      <vt:lpstr>The limitations of LLMs</vt:lpstr>
      <vt:lpstr>Incorporating domain knowledge</vt:lpstr>
      <vt:lpstr>Retrieval-augmented  generation (RAG)​</vt:lpstr>
      <vt:lpstr>Retrieval Augmented Generation (RAG)</vt:lpstr>
      <vt:lpstr>RAG: Retrieval Augmented Generation</vt:lpstr>
      <vt:lpstr>The importance of the search step</vt:lpstr>
      <vt:lpstr>What is the RAG searching?</vt:lpstr>
      <vt:lpstr>Components of a high-quality RAG</vt:lpstr>
      <vt:lpstr>Vectors 101</vt:lpstr>
      <vt:lpstr>Vector embeddings</vt:lpstr>
      <vt:lpstr>Vector similarity</vt:lpstr>
      <vt:lpstr>Vector search</vt:lpstr>
      <vt:lpstr>Vector databases in Azure</vt:lpstr>
      <vt:lpstr>Storing Embeddings as Vectors</vt:lpstr>
      <vt:lpstr>Optimal relevance: Hybrid search + Semantic ranker </vt:lpstr>
      <vt:lpstr>Example database schema</vt:lpstr>
      <vt:lpstr>Demo – Vectorizing data in Azure Functions</vt:lpstr>
      <vt:lpstr>What we are building today</vt:lpstr>
      <vt:lpstr>Azure Functions for intelligent apps</vt:lpstr>
      <vt:lpstr>Azure Functions on Azure Container Apps</vt:lpstr>
      <vt:lpstr>Hands on app building</vt:lpstr>
      <vt:lpstr>Considerations for Production</vt:lpstr>
      <vt:lpstr>Are the answers high quality?</vt:lpstr>
      <vt:lpstr>What affects the quality?</vt:lpstr>
      <vt:lpstr>Evaluation approaches</vt:lpstr>
      <vt:lpstr>LLM Ops for LLM Apps</vt:lpstr>
      <vt:lpstr>PowerPoint Presentation</vt:lpstr>
      <vt:lpstr>Experimenting with quality factors</vt:lpstr>
      <vt:lpstr>Experimenting with quality factors</vt:lpstr>
      <vt:lpstr>PowerPoint Presentation</vt:lpstr>
      <vt:lpstr>AI RAG Chat Evaluator </vt:lpstr>
      <vt:lpstr>Ground truth data</vt:lpstr>
      <vt:lpstr>Evaluation</vt:lpstr>
      <vt:lpstr>Review the metrics across runs</vt:lpstr>
      <vt:lpstr>Compare answers across runs</vt:lpstr>
      <vt:lpstr>Localization for LLMs</vt:lpstr>
      <vt:lpstr>Text Splitting by Tokens</vt:lpstr>
      <vt:lpstr>Monitoring AI Applications</vt:lpstr>
      <vt:lpstr>OpenTelemetry Architecture</vt:lpstr>
      <vt:lpstr>Observability Concepts</vt:lpstr>
      <vt:lpstr>AI SDK Support for OpenTelemetry</vt:lpstr>
      <vt:lpstr>3rd Party Support for OpenTelemetry</vt:lpstr>
      <vt:lpstr>Securing your RAG</vt:lpstr>
      <vt:lpstr>User login and data access control</vt:lpstr>
      <vt:lpstr>Private network deployment</vt:lpstr>
      <vt:lpstr>Where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data-driven AI applications and multi-modal search</dc:title>
  <dc:creator>Anthony Shaw (Group)</dc:creator>
  <cp:lastModifiedBy>Ramya Oruganti</cp:lastModifiedBy>
  <cp:revision>2</cp:revision>
  <dcterms:created xsi:type="dcterms:W3CDTF">2024-08-28T22:45:13Z</dcterms:created>
  <dcterms:modified xsi:type="dcterms:W3CDTF">2024-09-10T07:09:58Z</dcterms:modified>
</cp:coreProperties>
</file>